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6858000" cx="9906000"/>
  <p:notesSz cx="6807200" cy="9939325"/>
  <p:embeddedFontLst>
    <p:embeddedFont>
      <p:font typeface="Arial Narrow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53">
          <p15:clr>
            <a:srgbClr val="A4A3A4"/>
          </p15:clr>
        </p15:guide>
        <p15:guide id="2" pos="810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pos="3710">
          <p15:clr>
            <a:srgbClr val="A4A3A4"/>
          </p15:clr>
        </p15:guide>
        <p15:guide id="5" pos="3846">
          <p15:clr>
            <a:srgbClr val="A4A3A4"/>
          </p15:clr>
        </p15:guide>
        <p15:guide id="6" orient="horz" pos="3680">
          <p15:clr>
            <a:srgbClr val="A4A3A4"/>
          </p15:clr>
        </p15:guide>
        <p15:guide id="7" pos="444">
          <p15:clr>
            <a:srgbClr val="A4A3A4"/>
          </p15:clr>
        </p15:guide>
        <p15:guide id="8" orient="horz" pos="913">
          <p15:clr>
            <a:srgbClr val="A4A3A4"/>
          </p15:clr>
        </p15:guide>
      </p15:sldGuideLst>
    </p:ext>
    <p:ext uri="GoogleSlidesCustomDataVersion2">
      <go:slidesCustomData xmlns:go="http://customooxmlschemas.google.com/" r:id="rId53" roundtripDataSignature="AMtx7miBeyQ8uIE/5vWm6Unny1AOVTMa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78282C-88E1-4131-9F30-89AEFB79DE4B}">
  <a:tblStyle styleId="{A878282C-88E1-4131-9F30-89AEFB79DE4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6E3BF7C-B1E5-4491-B86D-9359337729C1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3"/>
        <p:guide pos="810"/>
        <p:guide pos="845" orient="horz"/>
        <p:guide pos="3710"/>
        <p:guide pos="3846"/>
        <p:guide pos="3680" orient="horz"/>
        <p:guide pos="444"/>
        <p:guide pos="9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ArialNarrow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ArialNarrow-italic.fntdata"/><Relationship Id="rId50" Type="http://schemas.openxmlformats.org/officeDocument/2006/relationships/font" Target="fonts/ArialNarrow-bold.fntdata"/><Relationship Id="rId53" Type="http://customschemas.google.com/relationships/presentationmetadata" Target="metadata"/><Relationship Id="rId52" Type="http://schemas.openxmlformats.org/officeDocument/2006/relationships/font" Target="fonts/ArialNarrow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9787" cy="498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5838" y="0"/>
            <a:ext cx="2949787" cy="498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40647"/>
            <a:ext cx="2949787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7180944fe_3_3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57180944fe_3_3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257180944fe_3_3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b14433f93_0_23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2b14433f93_0_23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22b14433f93_0_23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726a25e11_3_11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5726a25e11_3_11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5726a25e11_3_11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726a25e11_2_8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5726a25e11_2_8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25726a25e11_2_8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726a25e11_7_33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5726a25e11_7_33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5726a25e11_7_33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72fd59a7d_0_144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572fd59a7d_0_144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2572fd59a7d_0_144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ee0f31433_0_83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ee0f31433_0_83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2ee0f31433_0_83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ee0f31433_0_107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ee0f31433_0_107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2ee0f31433_0_107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5843c86e7_0_12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55843c86e7_0_12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55843c86e7_0_12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b0850f01b_1_0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2b0850f01b_1_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22b0850f01b_1_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5d4f4c209_0_0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55d4f4c209_0_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g255d4f4c209_0_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5843c86e7_0_16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55843c86e7_0_16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55843c86e7_0_16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72fd59a7d_0_75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572fd59a7d_0_75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2572fd59a7d_0_75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72fd59a7d_0_84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572fd59a7d_0_84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2572fd59a7d_0_84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639d99bea_0_10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5639d99bea_0_1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5639d99bea_0_1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639d99bea_0_21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5639d99bea_0_21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25639d99bea_0_21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639d99bea_0_30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5639d99bea_0_3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g25639d99bea_0_3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7180944fe_3_40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57180944fe_3_4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257180944fe_3_4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5843c86e7_0_28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55843c86e7_0_28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255843c86e7_0_28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72fd59a7d_0_29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572fd59a7d_0_29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2572fd59a7d_0_29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726a25e11_5_42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5726a25e11_5_42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5726a25e11_5_42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ee0f31433_0_100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ee0f31433_0_10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2ee0f31433_0_10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726a25e11_5_50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5726a25e11_5_5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25726a25e11_5_5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726a25e11_5_59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5726a25e11_5_59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5726a25e11_5_59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72fd59a7d_0_38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2572fd59a7d_0_38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2572fd59a7d_0_38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726a25e11_11_0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5726a25e11_11_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5726a25e11_11_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5d4f4c209_0_75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55d4f4c209_0_75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255d4f4c209_0_75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562222dd1f_0_1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2562222dd1f_0_1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g2562222dd1f_0_1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6c2f59048_0_0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256c2f59048_0_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256c2f59048_0_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6c2f59048_0_11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256c2f59048_0_11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256c2f59048_0_11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6c3c939fa_0_1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56c3c939fa_0_1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256c3c939fa_0_1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726a25e11_11_6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5726a25e11_11_6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5726a25e11_11_6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70088f056_0_0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570088f056_0_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g2570088f056_0_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5726a25e11_6_50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5726a25e11_6_5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5726a25e11_6_5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764eb6473_0_16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5764eb6473_0_16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5764eb6473_0_16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ee0f31433_0_0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ee0f31433_0_0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2ee0f31433_0_0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5843c86e7_0_24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55843c86e7_0_24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255843c86e7_0_24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7180944fe_3_15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57180944fe_3_15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257180944fe_3_15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7180944fe_1_23:notes"/>
          <p:cNvSpPr/>
          <p:nvPr>
            <p:ph idx="2" type="sldImg"/>
          </p:nvPr>
        </p:nvSpPr>
        <p:spPr>
          <a:xfrm>
            <a:off x="981075" y="1243013"/>
            <a:ext cx="4845050" cy="3354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57180944fe_1_23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257180944fe_1_23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726a25e11_0_6:notes"/>
          <p:cNvSpPr/>
          <p:nvPr>
            <p:ph idx="2" type="sldImg"/>
          </p:nvPr>
        </p:nvSpPr>
        <p:spPr>
          <a:xfrm>
            <a:off x="981075" y="1243013"/>
            <a:ext cx="4845000" cy="3354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5726a25e11_0_6:notes"/>
          <p:cNvSpPr txBox="1"/>
          <p:nvPr>
            <p:ph idx="1" type="body"/>
          </p:nvPr>
        </p:nvSpPr>
        <p:spPr>
          <a:xfrm>
            <a:off x="680720" y="4783307"/>
            <a:ext cx="54459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25726a25e11_0_6:notes"/>
          <p:cNvSpPr txBox="1"/>
          <p:nvPr>
            <p:ph idx="12" type="sldNum"/>
          </p:nvPr>
        </p:nvSpPr>
        <p:spPr>
          <a:xfrm>
            <a:off x="3855838" y="9440647"/>
            <a:ext cx="2949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슬라이드">
  <p:cSld name="5_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:\ECM\TEMP\부서함\Brand담당\20년 연간업무계획\디지털 그래픽 모티브 개발★\★1st Manual Official Release\Graphic Asset_v1.0\1. Main motif - Solid color\png\Main_motif-LG_red_solid.png" id="19" name="Google Shape;19;p26"/>
          <p:cNvPicPr preferRelativeResize="0"/>
          <p:nvPr/>
        </p:nvPicPr>
        <p:blipFill rotWithShape="1">
          <a:blip r:embed="rId2">
            <a:alphaModFix/>
          </a:blip>
          <a:srcRect b="66436" l="0" r="88574" t="0"/>
          <a:stretch/>
        </p:blipFill>
        <p:spPr>
          <a:xfrm>
            <a:off x="1" y="0"/>
            <a:ext cx="796563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ECM\TEMP\부서함\Brand담당\20년 연간업무계획\디지털 그래픽 모티브 개발★\★1st Manual Official Release\Graphic Asset_v1.0\1. Main motif - Solid color\png\Main_motif-LG_red_solid.png" id="20" name="Google Shape;20;p26"/>
          <p:cNvPicPr preferRelativeResize="0"/>
          <p:nvPr/>
        </p:nvPicPr>
        <p:blipFill rotWithShape="1">
          <a:blip r:embed="rId3">
            <a:alphaModFix/>
          </a:blip>
          <a:srcRect b="0" l="77355" r="0" t="77612"/>
          <a:stretch/>
        </p:blipFill>
        <p:spPr>
          <a:xfrm>
            <a:off x="8327461" y="4942967"/>
            <a:ext cx="1578056" cy="19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ECM\TEMP\부서함\Brand담당\CI 매뉴얼★\★로고파일-자회사名\14년ver\(주)LG\LG_가로조합.png" id="21" name="Google Shape;2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2680" y="4841897"/>
            <a:ext cx="982006" cy="42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/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29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1" type="body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0" type="dt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1" type="ftr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2" type="sldNum"/>
          </p:nvPr>
        </p:nvSpPr>
        <p:spPr>
          <a:xfrm>
            <a:off x="7099300" y="6245225"/>
            <a:ext cx="23114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" name="Google Shape;38;p31"/>
          <p:cNvCxnSpPr/>
          <p:nvPr/>
        </p:nvCxnSpPr>
        <p:spPr>
          <a:xfrm>
            <a:off x="90490" y="584684"/>
            <a:ext cx="972305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제목 슬라이드">
  <p:cSld name="2_제목 슬라이드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hyun\Desktop\비전로고_두줄.png" id="40" name="Google Shape;4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85797" y="6371238"/>
            <a:ext cx="971369" cy="42175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2"/>
          <p:cNvSpPr txBox="1"/>
          <p:nvPr/>
        </p:nvSpPr>
        <p:spPr>
          <a:xfrm>
            <a:off x="4340601" y="103194"/>
            <a:ext cx="1217000" cy="242374"/>
          </a:xfrm>
          <a:prstGeom prst="rect">
            <a:avLst/>
          </a:prstGeom>
          <a:noFill/>
          <a:ln cap="flat" cmpd="sng" w="9525">
            <a:solidFill>
              <a:srgbClr val="C0C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r>
              <a:rPr b="0" i="0" lang="en-US" sz="975" u="none" cap="none" strike="noStrike">
                <a:solidFill>
                  <a:srgbClr val="C0C0C0"/>
                </a:solidFill>
                <a:latin typeface="Arial Narrow"/>
                <a:ea typeface="Arial Narrow"/>
                <a:cs typeface="Arial Narrow"/>
                <a:sym typeface="Arial Narrow"/>
              </a:rPr>
              <a:t>LGE Internal Use Only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3793728" y="6520259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33"/>
          <p:cNvCxnSpPr/>
          <p:nvPr/>
        </p:nvCxnSpPr>
        <p:spPr>
          <a:xfrm>
            <a:off x="0" y="5349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/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52" name="Google Shape;52;p34"/>
          <p:cNvSpPr txBox="1"/>
          <p:nvPr>
            <p:ph idx="1" type="body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" name="Google Shape;53;p34"/>
          <p:cNvCxnSpPr/>
          <p:nvPr/>
        </p:nvCxnSpPr>
        <p:spPr>
          <a:xfrm>
            <a:off x="0" y="523279"/>
            <a:ext cx="9906000" cy="0"/>
          </a:xfrm>
          <a:prstGeom prst="straightConnector1">
            <a:avLst/>
          </a:prstGeom>
          <a:noFill/>
          <a:ln cap="flat" cmpd="sng" w="127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ctrTitle"/>
          </p:nvPr>
        </p:nvSpPr>
        <p:spPr>
          <a:xfrm>
            <a:off x="742950" y="2130427"/>
            <a:ext cx="84201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/>
        </p:txBody>
      </p:sp>
      <p:sp>
        <p:nvSpPr>
          <p:cNvPr id="57" name="Google Shape;57;p35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9269849" y="6333134"/>
            <a:ext cx="59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vedetails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cvedetails.com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hyperlink" Target="https://www.first.org/cvss/specification-document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/>
        </p:nvSpPr>
        <p:spPr>
          <a:xfrm>
            <a:off x="798207" y="5216301"/>
            <a:ext cx="150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3조 보안연대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David Belasco</a:t>
            </a:r>
            <a:endParaRPr b="1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1003097" y="2481245"/>
            <a:ext cx="793883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VideoChat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6" y="5891199"/>
            <a:ext cx="1304925" cy="7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>
            <p:ph idx="12" type="sldNum"/>
          </p:nvPr>
        </p:nvSpPr>
        <p:spPr>
          <a:xfrm>
            <a:off x="7099300" y="6356351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180944fe_3_3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88" name="Google Shape;188;g257180944fe_3_3"/>
          <p:cNvGraphicFramePr/>
          <p:nvPr/>
        </p:nvGraphicFramePr>
        <p:xfrm>
          <a:off x="77250" y="8909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{D6E3BF7C-B1E5-4491-B86D-9359337729C1}</a:tableStyleId>
              </a:tblPr>
              <a:tblGrid>
                <a:gridCol w="1908875"/>
                <a:gridCol w="2371650"/>
                <a:gridCol w="3154300"/>
                <a:gridCol w="19065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Analysis Technique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Using Tool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Result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Vulnerability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Static Analysis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Code Review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 O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SonarCloud, </a:t>
                      </a:r>
                      <a:r>
                        <a:rPr lang="en-US"/>
                        <a:t>C</a:t>
                      </a:r>
                      <a:r>
                        <a:rPr lang="en-US"/>
                        <a:t>ppcheck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No meaningful issue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br>
                        <a:rPr 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</a:rPr>
                        <a:t>Vul-5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Web Fuzzing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DirBuster, DIRB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Detected critical page (docs, redoc)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REST api is exposed and possible to get user data.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Vul-1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Client Fuzzing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SPIKE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Run a fuzzing test on the socket communication and found no issues.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Input Validation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Code Review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Need IP address validation.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(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Any data is acceptable in IP addr)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Vul-5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Use Exploit Tools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Postman, Wireshark, nmap, Kali, scapy, checksec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Postman - http request</a:t>
                      </a:r>
                      <a:br>
                        <a:rPr lang="en-US"/>
                      </a:br>
                      <a:r>
                        <a:rPr lang="en-US"/>
                        <a:t>Kali - ARP spoofing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checksec - CFG,RFG not present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User info. is exposed with REST api.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Vul-2, Vul-3, </a:t>
                      </a:r>
                      <a:r>
                        <a:rPr lang="en-US"/>
                        <a:t>Vul-4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Vul-6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Research Vulnerability DB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https://www.cvedetails.com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 issue</a:t>
                      </a:r>
                      <a:r>
                        <a:rPr lang="en-US"/>
                        <a:t> :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There’s no vulnerabilities.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(openssl 3.1.1, opus 1.3.1)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None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Dependency check </a:t>
                      </a:r>
                      <a:r>
                        <a:rPr b="1" lang="en-US">
                          <a:solidFill>
                            <a:srgbClr val="FF0000"/>
                          </a:solidFill>
                        </a:rPr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Owasp dependency-check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No meaningful issue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None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89" name="Google Shape;189;g257180944fe_3_3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g257180944fe_3_3"/>
          <p:cNvSpPr txBox="1"/>
          <p:nvPr/>
        </p:nvSpPr>
        <p:spPr>
          <a:xfrm>
            <a:off x="70814" y="75386"/>
            <a:ext cx="71382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Narrative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57180944fe_3_3"/>
          <p:cNvSpPr txBox="1"/>
          <p:nvPr/>
        </p:nvSpPr>
        <p:spPr>
          <a:xfrm>
            <a:off x="316375" y="6297375"/>
            <a:ext cx="587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** </a:t>
            </a:r>
            <a:r>
              <a:rPr lang="en-US" sz="1200"/>
              <a:t>Vul : It’s defined vulnerability issue.</a:t>
            </a:r>
            <a:endParaRPr sz="1200"/>
          </a:p>
        </p:txBody>
      </p:sp>
      <p:sp>
        <p:nvSpPr>
          <p:cNvPr id="192" name="Google Shape;192;g257180944fe_3_3"/>
          <p:cNvSpPr txBox="1"/>
          <p:nvPr/>
        </p:nvSpPr>
        <p:spPr>
          <a:xfrm>
            <a:off x="8070075" y="1449400"/>
            <a:ext cx="15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Appendix-11~13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3" name="Google Shape;193;g257180944fe_3_3"/>
          <p:cNvSpPr txBox="1"/>
          <p:nvPr/>
        </p:nvSpPr>
        <p:spPr>
          <a:xfrm>
            <a:off x="8070075" y="3278200"/>
            <a:ext cx="16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Appendix-10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4" name="Google Shape;194;g257180944fe_3_3"/>
          <p:cNvSpPr txBox="1"/>
          <p:nvPr/>
        </p:nvSpPr>
        <p:spPr>
          <a:xfrm>
            <a:off x="8070075" y="2135200"/>
            <a:ext cx="20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Appendix-1~4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5" name="Google Shape;195;g257180944fe_3_3"/>
          <p:cNvSpPr txBox="1"/>
          <p:nvPr/>
        </p:nvSpPr>
        <p:spPr>
          <a:xfrm>
            <a:off x="8070075" y="2744800"/>
            <a:ext cx="20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Appendix-23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6" name="Google Shape;196;g257180944fe_3_3"/>
          <p:cNvSpPr txBox="1"/>
          <p:nvPr/>
        </p:nvSpPr>
        <p:spPr>
          <a:xfrm>
            <a:off x="7993875" y="4268800"/>
            <a:ext cx="15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Appendix-5~</a:t>
            </a:r>
            <a:r>
              <a:rPr lang="en-US">
                <a:solidFill>
                  <a:srgbClr val="FF0000"/>
                </a:solidFill>
              </a:rPr>
              <a:t>9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Appendix-</a:t>
            </a:r>
            <a:r>
              <a:rPr lang="en-US">
                <a:solidFill>
                  <a:srgbClr val="FF0000"/>
                </a:solidFill>
              </a:rPr>
              <a:t>17~21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7" name="Google Shape;197;g257180944fe_3_3"/>
          <p:cNvSpPr txBox="1"/>
          <p:nvPr/>
        </p:nvSpPr>
        <p:spPr>
          <a:xfrm>
            <a:off x="7993875" y="5183200"/>
            <a:ext cx="16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Appendix-14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8" name="Google Shape;198;g257180944fe_3_3"/>
          <p:cNvSpPr txBox="1"/>
          <p:nvPr/>
        </p:nvSpPr>
        <p:spPr>
          <a:xfrm>
            <a:off x="7993875" y="5792800"/>
            <a:ext cx="16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Appendix-15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g22b14433f93_0_23"/>
          <p:cNvGraphicFramePr/>
          <p:nvPr/>
        </p:nvGraphicFramePr>
        <p:xfrm>
          <a:off x="147025" y="85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{D6E3BF7C-B1E5-4491-B86D-9359337729C1}</a:tableStyleId>
              </a:tblPr>
              <a:tblGrid>
                <a:gridCol w="802750"/>
                <a:gridCol w="1483225"/>
                <a:gridCol w="2339550"/>
                <a:gridCol w="1745050"/>
                <a:gridCol w="1276125"/>
                <a:gridCol w="19091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Num.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Summary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Location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Consequences/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Impact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/>
                        <a:t>CVSS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Score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/>
                        <a:t>Proof of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Concept(POC)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Vul-1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REST api is exposed.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0000FF"/>
                          </a:solidFill>
                        </a:rPr>
                        <a:t>/ Network Attack</a:t>
                      </a:r>
                      <a:endParaRPr b="1" sz="1200" u="none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FastAPI expose REST api in docs, redoc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Attacker can retrieve user information /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</a:rPr>
                        <a:t>Information disclosure</a:t>
                      </a:r>
                      <a:endParaRPr b="1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CVSS 5.4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https://ip:8000/docs</a:t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https://ip:8000/redoc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Vul-2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Make fake call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0000FF"/>
                          </a:solidFill>
                        </a:rPr>
                        <a:t>/ Client exploit</a:t>
                      </a:r>
                      <a:endParaRPr b="1" sz="1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If hash_id, public_key and IP is known, it is possible to make fake call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Attacker can make the fake call /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0000FF"/>
                          </a:solidFill>
                        </a:rPr>
                        <a:t>Spoofing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CVSS 7.5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C++/Python exploit code can be made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Vul-3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Make fake call infinitely</a:t>
                      </a:r>
                      <a:br>
                        <a:rPr lang="en-US" sz="1200">
                          <a:solidFill>
                            <a:schemeClr val="dk1"/>
                          </a:solidFill>
                        </a:rPr>
                      </a:br>
                      <a:r>
                        <a:rPr b="1" lang="en-US" sz="1200">
                          <a:solidFill>
                            <a:srgbClr val="0000FF"/>
                          </a:solidFill>
                        </a:rPr>
                        <a:t>/ Client exploit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same as Vul-2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Attacker can make the fake call infinitely / </a:t>
                      </a:r>
                      <a:br>
                        <a:rPr lang="en-US" sz="1200">
                          <a:solidFill>
                            <a:schemeClr val="dk1"/>
                          </a:solidFill>
                        </a:rPr>
                      </a:br>
                      <a:r>
                        <a:rPr b="1" lang="en-US">
                          <a:solidFill>
                            <a:srgbClr val="0000FF"/>
                          </a:solidFill>
                        </a:rPr>
                        <a:t>Denial of Service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CVSS 7.5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C++/Python exploit code can be made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5" name="Google Shape;205;g22b14433f93_0_23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" name="Google Shape;206;g22b14433f93_0_23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g22b14433f93_0_23"/>
          <p:cNvSpPr txBox="1"/>
          <p:nvPr/>
        </p:nvSpPr>
        <p:spPr>
          <a:xfrm>
            <a:off x="70814" y="75386"/>
            <a:ext cx="7138200" cy="609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Vulnerability Reporting(1)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2b14433f93_0_23"/>
          <p:cNvSpPr txBox="1"/>
          <p:nvPr/>
        </p:nvSpPr>
        <p:spPr>
          <a:xfrm>
            <a:off x="4595450" y="3662525"/>
            <a:ext cx="4994100" cy="129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peer_hash_id = 'WOYXCNFRXYCVFO66'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rsa_key = 'LS0tLS1CRUdJTiBQVUJMSUMgS0VZLS0 … &lt;snippet&gt; ’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my_socket.connect(host, port)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encrypt_msg = my_socket.encrypt_message(rsa_key, peer_hash_id)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my_socket.send(encrypt_msg)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g25726a25e11_3_11"/>
          <p:cNvGraphicFramePr/>
          <p:nvPr/>
        </p:nvGraphicFramePr>
        <p:xfrm>
          <a:off x="147025" y="85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{D6E3BF7C-B1E5-4491-B86D-9359337729C1}</a:tableStyleId>
              </a:tblPr>
              <a:tblGrid>
                <a:gridCol w="802750"/>
                <a:gridCol w="1590900"/>
                <a:gridCol w="2231875"/>
                <a:gridCol w="1745050"/>
                <a:gridCol w="1276125"/>
                <a:gridCol w="19091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Num.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Summary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Location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Consequences/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Impact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/>
                        <a:t>CVSS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Score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/>
                        <a:t>Proof of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Concept(POC)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Vul-4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Make fake call end infinitely</a:t>
                      </a:r>
                      <a:br>
                        <a:rPr lang="en-US" sz="1200">
                          <a:solidFill>
                            <a:schemeClr val="dk1"/>
                          </a:solidFill>
                        </a:rPr>
                      </a:br>
                      <a:r>
                        <a:rPr b="1" lang="en-US" sz="1200">
                          <a:solidFill>
                            <a:srgbClr val="0000FF"/>
                          </a:solidFill>
                        </a:rPr>
                        <a:t>/ Client exploit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video port 10000 is always ready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Attacker can make the fake call end infinitely / </a:t>
                      </a:r>
                      <a:br>
                        <a:rPr lang="en-US" sz="1200">
                          <a:solidFill>
                            <a:schemeClr val="dk1"/>
                          </a:solidFill>
                        </a:rPr>
                      </a:br>
                      <a:r>
                        <a:rPr b="1" lang="en-US">
                          <a:solidFill>
                            <a:srgbClr val="0000FF"/>
                          </a:solidFill>
                        </a:rPr>
                        <a:t>Denial of Service</a:t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CVSS 7.5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C++/Python exploit code can be made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Vul-5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IP address input validation</a:t>
                      </a:r>
                      <a:br>
                        <a:rPr lang="en-US" sz="1200">
                          <a:solidFill>
                            <a:schemeClr val="dk1"/>
                          </a:solidFill>
                        </a:rPr>
                      </a:br>
                      <a:r>
                        <a:rPr b="1" lang="en-US" sz="1200">
                          <a:solidFill>
                            <a:srgbClr val="0000FF"/>
                          </a:solidFill>
                        </a:rPr>
                        <a:t>/ Client attack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 IP address validation check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Can not use video call if invalid IP address entered /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CVSS 3.1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Executable with invalid IP address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Vul-6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Spoof Voip Server </a:t>
                      </a:r>
                      <a:br>
                        <a:rPr lang="en-US" sz="1200">
                          <a:solidFill>
                            <a:schemeClr val="dk1"/>
                          </a:solidFill>
                        </a:rPr>
                      </a:br>
                      <a:r>
                        <a:rPr b="1" lang="en-US" sz="1200">
                          <a:solidFill>
                            <a:srgbClr val="0000FF"/>
                          </a:solidFill>
                        </a:rPr>
                        <a:t>/ MITM, Network Attack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Voip client does not have the process of authenticating Voip server.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Attacker can send AES keys Voip client/ Incorrect call connection or exposure of image data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CVSS 5.4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ARP Spoofing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IP Spoofing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5" name="Google Shape;215;g25726a25e11_3_11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g25726a25e11_3_11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g25726a25e11_3_11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Vulnerability Reporting(</a:t>
            </a:r>
            <a:r>
              <a:rPr b="1" lang="en-US" sz="2800">
                <a:solidFill>
                  <a:schemeClr val="dk1"/>
                </a:solidFill>
              </a:rPr>
              <a:t>2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5726a25e11_3_11"/>
          <p:cNvSpPr/>
          <p:nvPr/>
        </p:nvSpPr>
        <p:spPr>
          <a:xfrm>
            <a:off x="1009800" y="3867350"/>
            <a:ext cx="1476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/>
              <a:t>* </a:t>
            </a:r>
            <a:r>
              <a:rPr lang="en-US" sz="900" u="sng"/>
              <a:t>Exploit not complete</a:t>
            </a:r>
            <a:endParaRPr sz="900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g25726a25e11_2_8"/>
          <p:cNvGraphicFramePr/>
          <p:nvPr/>
        </p:nvGraphicFramePr>
        <p:xfrm>
          <a:off x="147025" y="85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{D6E3BF7C-B1E5-4491-B86D-9359337729C1}</a:tableStyleId>
              </a:tblPr>
              <a:tblGrid>
                <a:gridCol w="802750"/>
                <a:gridCol w="1375600"/>
                <a:gridCol w="2447175"/>
                <a:gridCol w="1745050"/>
                <a:gridCol w="1276125"/>
                <a:gridCol w="19091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Num.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Summary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Location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Consequences/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Impact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CWE number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/>
                        <a:t>Proof of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Concept(POC)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Weak</a:t>
                      </a:r>
                      <a:r>
                        <a:rPr lang="en-US"/>
                        <a:t>-1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Unchecked Return Value</a:t>
                      </a:r>
                      <a:endParaRPr sz="16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LgVideoChatDemo/LgVideoChatDemo/AecKsBinder.cpp line 202,203</a:t>
                      </a:r>
                      <a:endParaRPr sz="12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LgVideoChatDemo/LgVideoChatDemo.cpp line 175,705, 713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N/A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CWE-252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If error returns, malfunction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6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Weak</a:t>
                      </a:r>
                      <a:r>
                        <a:rPr lang="en-US"/>
                        <a:t>-2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Indicator of Poor Code Quality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LgVideoChatDemo\LgVideoChatDemo\FixedSizeQueue.h line 18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LgVideoChatDemo\LgVideoChatDemo\mediabuf.h line 20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N/A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CWE-398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03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Weak</a:t>
                      </a:r>
                      <a:r>
                        <a:rPr lang="en-US"/>
                        <a:t>-3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Missing Release of File Descriptor Handle after Effective Lifetime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LgVideoChatDemo/LgVideoChatDemo.cpp line 925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N/A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CWE-775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Memory leak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5" name="Google Shape;225;g25726a25e11_2_8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" name="Google Shape;226;g25726a25e11_2_8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g25726a25e11_2_8"/>
          <p:cNvSpPr txBox="1"/>
          <p:nvPr/>
        </p:nvSpPr>
        <p:spPr>
          <a:xfrm>
            <a:off x="70827" y="75375"/>
            <a:ext cx="856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Weakness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Reporting(1) - </a:t>
            </a:r>
            <a:r>
              <a:rPr b="1" lang="en-US" sz="2800">
                <a:solidFill>
                  <a:schemeClr val="dk1"/>
                </a:solidFill>
              </a:rPr>
              <a:t>Client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25726a25e11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50" y="4684774"/>
            <a:ext cx="4799399" cy="18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726a25e11_7_33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5" name="Google Shape;235;g25726a25e11_7_33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g25726a25e11_7_33"/>
          <p:cNvSpPr txBox="1"/>
          <p:nvPr/>
        </p:nvSpPr>
        <p:spPr>
          <a:xfrm>
            <a:off x="70827" y="75375"/>
            <a:ext cx="856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Weakness Reporting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2800">
                <a:solidFill>
                  <a:schemeClr val="dk1"/>
                </a:solidFill>
              </a:rPr>
              <a:t>2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- </a:t>
            </a:r>
            <a:r>
              <a:rPr b="1" lang="en-US" sz="2800">
                <a:solidFill>
                  <a:schemeClr val="dk1"/>
                </a:solidFill>
              </a:rPr>
              <a:t>OpenCV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g25726a25e11_7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5" y="1094525"/>
            <a:ext cx="9601198" cy="173276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5726a25e11_7_33"/>
          <p:cNvSpPr txBox="1"/>
          <p:nvPr/>
        </p:nvSpPr>
        <p:spPr>
          <a:xfrm>
            <a:off x="0" y="646438"/>
            <a:ext cx="45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 </a:t>
            </a:r>
            <a:r>
              <a:rPr b="1" lang="en-US"/>
              <a:t>OpenCV has 8 CWEs, </a:t>
            </a:r>
            <a:r>
              <a:rPr b="1" lang="en-US" u="sng">
                <a:solidFill>
                  <a:srgbClr val="FF0000"/>
                </a:solidFill>
              </a:rPr>
              <a:t>Major 3 </a:t>
            </a:r>
            <a:r>
              <a:rPr b="1" lang="en-US"/>
              <a:t>are below</a:t>
            </a:r>
            <a:endParaRPr b="1"/>
          </a:p>
        </p:txBody>
      </p:sp>
      <p:pic>
        <p:nvPicPr>
          <p:cNvPr id="239" name="Google Shape;239;g25726a25e11_7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68398"/>
            <a:ext cx="9601202" cy="1870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5726a25e11_7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735850"/>
            <a:ext cx="9601199" cy="20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72fd59a7d_0_144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g2572fd59a7d_0_144"/>
          <p:cNvSpPr txBox="1"/>
          <p:nvPr/>
        </p:nvSpPr>
        <p:spPr>
          <a:xfrm>
            <a:off x="70827" y="75375"/>
            <a:ext cx="82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Conclusions and Recommendations</a:t>
            </a:r>
            <a:endParaRPr b="1" i="0" sz="28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48" name="Google Shape;248;g2572fd59a7d_0_144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g2572fd59a7d_0_144"/>
          <p:cNvSpPr txBox="1"/>
          <p:nvPr/>
        </p:nvSpPr>
        <p:spPr>
          <a:xfrm>
            <a:off x="206325" y="784575"/>
            <a:ext cx="94863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REST API document page must be *NOT* exposed publicly.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Authenticate and validate all requests on server-side (eg. IP check)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Rate Limiting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Set limits on number of requests per user or IP in certain time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Recommend implementing logging system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IP Reputation Lists : Blocking known malicious IPs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Least Privilege Principle to SQLite db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No password and no setting of privilege in SQLite db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Setup IDS(Intrusion Detection Systems)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monitor and alert system to detect any unusual activities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ee0f31433_0_83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g22ee0f31433_0_83"/>
          <p:cNvSpPr txBox="1"/>
          <p:nvPr/>
        </p:nvSpPr>
        <p:spPr>
          <a:xfrm>
            <a:off x="70827" y="75375"/>
            <a:ext cx="822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Reflection and Lessons Learned</a:t>
            </a:r>
            <a:endParaRPr b="1" i="0" sz="280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257" name="Google Shape;257;g22ee0f31433_0_83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g22ee0f31433_0_83"/>
          <p:cNvSpPr txBox="1"/>
          <p:nvPr/>
        </p:nvSpPr>
        <p:spPr>
          <a:xfrm>
            <a:off x="210600" y="756113"/>
            <a:ext cx="9484800" cy="5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rgbClr val="374151"/>
                </a:solidFill>
                <a:highlight>
                  <a:srgbClr val="F7F7F8"/>
                </a:highlight>
              </a:rPr>
              <a:t>Gained critical insights into security vulnerabilities, types of attacks, and the potential for exploitation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R</a:t>
            </a:r>
            <a:r>
              <a:rPr lang="en-US" sz="2400">
                <a:solidFill>
                  <a:schemeClr val="dk1"/>
                </a:solidFill>
              </a:rPr>
              <a:t>equired more experience to apply the attack techniques we have practiced in the course</a:t>
            </a:r>
            <a:endParaRPr b="1" sz="24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br>
              <a:rPr b="1" lang="en-US" sz="2400">
                <a:solidFill>
                  <a:schemeClr val="dk1"/>
                </a:solidFill>
                <a:highlight>
                  <a:srgbClr val="F7F7F8"/>
                </a:highlight>
              </a:rPr>
            </a:br>
            <a:r>
              <a:rPr b="1" lang="en-US" sz="2400">
                <a:solidFill>
                  <a:schemeClr val="dk1"/>
                </a:solidFill>
                <a:highlight>
                  <a:srgbClr val="F7F7F8"/>
                </a:highlight>
              </a:rPr>
              <a:t>What Worked Well?</a:t>
            </a:r>
            <a:endParaRPr b="1" sz="24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374151"/>
                </a:solidFill>
                <a:highlight>
                  <a:srgbClr val="F7F7F8"/>
                </a:highlight>
              </a:rPr>
              <a:t>All requirements are satisfied in time</a:t>
            </a:r>
            <a:endParaRPr sz="24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374151"/>
                </a:solidFill>
                <a:highlight>
                  <a:srgbClr val="F7F7F8"/>
                </a:highlight>
              </a:rPr>
              <a:t>Collaborated very well with each other during the project</a:t>
            </a:r>
            <a:endParaRPr sz="24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highlight>
                  <a:srgbClr val="F7F7F8"/>
                </a:highlight>
              </a:rPr>
              <a:t>What Didn't Work Well?</a:t>
            </a:r>
            <a:endParaRPr b="1" sz="24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7415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374151"/>
                </a:solidFill>
                <a:highlight>
                  <a:srgbClr val="F7F7F8"/>
                </a:highlight>
              </a:rPr>
              <a:t>Does NOT execute GUI based Client Fuzzing (winAFL…)</a:t>
            </a:r>
            <a:endParaRPr sz="24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ee0f31433_0_107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g22ee0f31433_0_107"/>
          <p:cNvSpPr txBox="1"/>
          <p:nvPr/>
        </p:nvSpPr>
        <p:spPr>
          <a:xfrm>
            <a:off x="3116375" y="2803725"/>
            <a:ext cx="460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Appendix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5843c86e7_0_12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g255843c86e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25" y="949961"/>
            <a:ext cx="8959681" cy="561111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55843c86e7_0_12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Appendix-1) </a:t>
            </a:r>
            <a:r>
              <a:rPr b="1" lang="en-US" sz="2800">
                <a:solidFill>
                  <a:schemeClr val="dk1"/>
                </a:solidFill>
              </a:rPr>
              <a:t>DirBuster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255843c86e7_0_12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b0850f01b_1_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g22b0850f01b_1_0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Appendix-2) </a:t>
            </a:r>
            <a:r>
              <a:rPr b="1" lang="en-US" sz="2800">
                <a:solidFill>
                  <a:schemeClr val="dk1"/>
                </a:solidFill>
              </a:rPr>
              <a:t>DIRB(1)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g22b0850f01b_1_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g22b0850f01b_1_0"/>
          <p:cNvSpPr txBox="1"/>
          <p:nvPr/>
        </p:nvSpPr>
        <p:spPr>
          <a:xfrm>
            <a:off x="163950" y="925575"/>
            <a:ext cx="58782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$ dirb https://127.0.0.1:8000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DIRB v2.22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By The Dark Raver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START_TIME: Tue Jun 27 22:31:01 2023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URL_BASE: https://127.0.0.1:8000/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WORDLIST_FILES: /usr/share/dirb/wordlists/common.txt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GENERATED WORDS: 4612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---- Scanning URL: https://127.0.0.1:8000/ 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+ https://127.0.0.1:8000/contacts (CODE:422|SIZE:175)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+ https://127.0.0.1:8000/docs (CODE:200|SIZE:953)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+ https://127.0.0.1:8000/home (CODE:307|SIZE:0)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+ https://127.0.0.1:8000/login (CODE:307|SIZE:0)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+ https://127.0.0.1:8000/logout (CODE:307|SIZE:0)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+ https://127.0.0.1:8000/signup (CODE:307|SIZE:0)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+ https://127.0.0.1:8000/static (CODE:307|SIZE:0)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-----------------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END_TIME: Tue Jun 27 22:31:08 2023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DOWNLOADED: 4612 - FOUND: 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5d4f4c209_0_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g255d4f4c209_0_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g255d4f4c209_0_0"/>
          <p:cNvSpPr txBox="1"/>
          <p:nvPr/>
        </p:nvSpPr>
        <p:spPr>
          <a:xfrm>
            <a:off x="70814" y="75386"/>
            <a:ext cx="7138200" cy="609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Architecture(team1 project)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255d4f4c209_0_0"/>
          <p:cNvSpPr txBox="1"/>
          <p:nvPr/>
        </p:nvSpPr>
        <p:spPr>
          <a:xfrm>
            <a:off x="7522369" y="870738"/>
            <a:ext cx="2156360" cy="5539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 CALL_STATUS_PORT :10002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VOIP_LOCAL_PORT          :10001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VIDEO_PORT                     :10000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g255d4f4c20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50" y="1608086"/>
            <a:ext cx="8753898" cy="4790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5843c86e7_0_16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0" name="Google Shape;290;g255843c86e7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50" y="940126"/>
            <a:ext cx="9066576" cy="27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55843c86e7_0_16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Appendix-3) DIRB(2)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255843c86e7_0_16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3" name="Google Shape;293;g255843c86e7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50" y="3831601"/>
            <a:ext cx="5730752" cy="25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72fd59a7d_0_75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g2572fd59a7d_0_75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Appendix-4) DIRB(3)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g2572fd59a7d_0_75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2" name="Google Shape;302;g2572fd59a7d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386"/>
            <a:ext cx="8724433" cy="5616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72fd59a7d_0_84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g2572fd59a7d_0_84"/>
          <p:cNvSpPr txBox="1"/>
          <p:nvPr/>
        </p:nvSpPr>
        <p:spPr>
          <a:xfrm>
            <a:off x="70825" y="75375"/>
            <a:ext cx="947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Appendix-5) </a:t>
            </a:r>
            <a:r>
              <a:rPr b="1" lang="en-US" sz="2800">
                <a:solidFill>
                  <a:schemeClr val="dk1"/>
                </a:solidFill>
              </a:rPr>
              <a:t>Information Disclosure(Postman) - Exploit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g2572fd59a7d_0_84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1" name="Google Shape;311;g2572fd59a7d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00" y="919950"/>
            <a:ext cx="8805623" cy="552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639d99bea_0_10"/>
          <p:cNvSpPr txBox="1"/>
          <p:nvPr/>
        </p:nvSpPr>
        <p:spPr>
          <a:xfrm>
            <a:off x="250650" y="959275"/>
            <a:ext cx="94047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2000" u="none" cap="none" strike="noStrike">
                <a:solidFill>
                  <a:schemeClr val="dk1"/>
                </a:solidFill>
                <a:highlight>
                  <a:srgbClr val="FDFDFD"/>
                </a:highlight>
              </a:rPr>
              <a:t>We can pretend to be someone else on the contact list with hash_id and rsa_public_key and make a call</a:t>
            </a:r>
            <a:endParaRPr i="0" sz="2000" u="none" cap="none" strike="noStrike">
              <a:solidFill>
                <a:schemeClr val="dk1"/>
              </a:solidFill>
              <a:highlight>
                <a:srgbClr val="FDFDFD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18" name="Google Shape;318;g25639d99be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500" y="2437013"/>
            <a:ext cx="775335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5639d99bea_0_10"/>
          <p:cNvSpPr/>
          <p:nvPr/>
        </p:nvSpPr>
        <p:spPr>
          <a:xfrm>
            <a:off x="1827350" y="4679940"/>
            <a:ext cx="4257900" cy="23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25639d99bea_0_1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g25639d99bea_0_10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Appendix-6) </a:t>
            </a:r>
            <a:r>
              <a:rPr b="1" lang="en-US" sz="2800">
                <a:solidFill>
                  <a:schemeClr val="dk1"/>
                </a:solidFill>
              </a:rPr>
              <a:t>Spoofing</a:t>
            </a:r>
            <a:r>
              <a:rPr b="1" lang="en-US" sz="2800">
                <a:solidFill>
                  <a:schemeClr val="dk1"/>
                </a:solidFill>
              </a:rPr>
              <a:t> - Vulnerability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g25639d99bea_0_1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639d99bea_0_21"/>
          <p:cNvSpPr txBox="1"/>
          <p:nvPr/>
        </p:nvSpPr>
        <p:spPr>
          <a:xfrm>
            <a:off x="108050" y="695400"/>
            <a:ext cx="940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2000" u="none" cap="none" strike="noStrike">
                <a:solidFill>
                  <a:schemeClr val="dk1"/>
                </a:solidFill>
                <a:highlight>
                  <a:srgbClr val="FDFDFD"/>
                </a:highlight>
              </a:rPr>
              <a:t>Exploit with hash_id and rsa_public_key for making a call</a:t>
            </a:r>
            <a:endParaRPr i="0" sz="2000" u="none" cap="none" strike="noStrike">
              <a:solidFill>
                <a:schemeClr val="dk1"/>
              </a:solidFill>
              <a:highlight>
                <a:srgbClr val="FDFDFD"/>
              </a:highlight>
            </a:endParaRPr>
          </a:p>
        </p:txBody>
      </p:sp>
      <p:sp>
        <p:nvSpPr>
          <p:cNvPr id="329" name="Google Shape;329;g25639d99bea_0_21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g25639d99bea_0_21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Appendix-7) </a:t>
            </a:r>
            <a:r>
              <a:rPr b="1" lang="en-US" sz="2800">
                <a:solidFill>
                  <a:schemeClr val="dk1"/>
                </a:solidFill>
              </a:rPr>
              <a:t>Spoofing - Exploit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g25639d99bea_0_21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2" name="Google Shape;332;g25639d99bea_0_21"/>
          <p:cNvGrpSpPr/>
          <p:nvPr/>
        </p:nvGrpSpPr>
        <p:grpSpPr>
          <a:xfrm>
            <a:off x="499375" y="1341450"/>
            <a:ext cx="9103148" cy="5179850"/>
            <a:chOff x="152400" y="1340400"/>
            <a:chExt cx="9103148" cy="5179850"/>
          </a:xfrm>
        </p:grpSpPr>
        <p:pic>
          <p:nvPicPr>
            <p:cNvPr id="333" name="Google Shape;333;g25639d99bea_0_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340400"/>
              <a:ext cx="8489849" cy="5027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g25639d99bea_0_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3724" y="2701799"/>
              <a:ext cx="5461824" cy="3818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5639d99bea_0_30"/>
          <p:cNvSpPr txBox="1"/>
          <p:nvPr/>
        </p:nvSpPr>
        <p:spPr>
          <a:xfrm>
            <a:off x="152400" y="698888"/>
            <a:ext cx="940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2000" u="none" cap="none" strike="noStrike">
                <a:solidFill>
                  <a:schemeClr val="dk1"/>
                </a:solidFill>
                <a:highlight>
                  <a:srgbClr val="FDFDFD"/>
                </a:highlight>
              </a:rPr>
              <a:t>Exploit with hash_id and rsa_public_key for making a call</a:t>
            </a:r>
            <a:endParaRPr i="0" sz="2000" u="none" cap="none" strike="noStrike">
              <a:solidFill>
                <a:schemeClr val="dk1"/>
              </a:solidFill>
              <a:highlight>
                <a:srgbClr val="FDFDFD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2000" u="none" cap="none" strike="noStrike">
                <a:solidFill>
                  <a:schemeClr val="dk1"/>
                </a:solidFill>
                <a:highlight>
                  <a:srgbClr val="FDFDFD"/>
                </a:highlight>
              </a:rPr>
              <a:t>Last option is count and if we keep make a call, app invoke notice popup infinitely</a:t>
            </a:r>
            <a:endParaRPr i="0" sz="2000" u="none" cap="none" strike="noStrike">
              <a:solidFill>
                <a:schemeClr val="dk1"/>
              </a:solidFill>
              <a:highlight>
                <a:srgbClr val="FDFDFD"/>
              </a:highlight>
            </a:endParaRPr>
          </a:p>
        </p:txBody>
      </p:sp>
      <p:sp>
        <p:nvSpPr>
          <p:cNvPr id="341" name="Google Shape;341;g25639d99bea_0_3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g25639d99bea_0_30"/>
          <p:cNvSpPr txBox="1"/>
          <p:nvPr/>
        </p:nvSpPr>
        <p:spPr>
          <a:xfrm>
            <a:off x="70826" y="75375"/>
            <a:ext cx="807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Appendix-8) </a:t>
            </a:r>
            <a:r>
              <a:rPr b="1" lang="en-US" sz="2800">
                <a:solidFill>
                  <a:schemeClr val="dk1"/>
                </a:solidFill>
              </a:rPr>
              <a:t>Denial of Service</a:t>
            </a:r>
            <a:r>
              <a:rPr b="1" lang="en-US" sz="2800">
                <a:solidFill>
                  <a:schemeClr val="dk1"/>
                </a:solidFill>
              </a:rPr>
              <a:t> - Vulnerability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3" name="Google Shape;343;g25639d99bea_0_3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4" name="Google Shape;344;g25639d99be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25" y="1674452"/>
            <a:ext cx="9601201" cy="1630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57180944fe_3_4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g257180944fe_3_40"/>
          <p:cNvSpPr txBox="1"/>
          <p:nvPr/>
        </p:nvSpPr>
        <p:spPr>
          <a:xfrm>
            <a:off x="70825" y="75375"/>
            <a:ext cx="759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Appendix-9) </a:t>
            </a:r>
            <a:r>
              <a:rPr b="1" lang="en-US" sz="2800">
                <a:solidFill>
                  <a:schemeClr val="dk1"/>
                </a:solidFill>
              </a:rPr>
              <a:t>Denial of Service </a:t>
            </a:r>
            <a:r>
              <a:rPr b="1" lang="en-US" sz="2800">
                <a:solidFill>
                  <a:schemeClr val="dk1"/>
                </a:solidFill>
              </a:rPr>
              <a:t>- Exploit</a:t>
            </a:r>
            <a:endParaRPr b="1" sz="2800">
              <a:solidFill>
                <a:schemeClr val="dk1"/>
              </a:solidFill>
            </a:endParaRPr>
          </a:p>
        </p:txBody>
      </p:sp>
      <p:cxnSp>
        <p:nvCxnSpPr>
          <p:cNvPr id="352" name="Google Shape;352;g257180944fe_3_4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3" name="Google Shape;353;g257180944fe_3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386"/>
            <a:ext cx="9601200" cy="507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5843c86e7_0_28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g255843c86e7_0_28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Appendix-10) </a:t>
            </a:r>
            <a:r>
              <a:rPr b="1" lang="en-US" sz="2800">
                <a:solidFill>
                  <a:schemeClr val="dk1"/>
                </a:solidFill>
              </a:rPr>
              <a:t>Input Validation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g255843c86e7_0_28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2" name="Google Shape;362;g255843c86e7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50" y="1181925"/>
            <a:ext cx="3546600" cy="25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55843c86e7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325" y="865577"/>
            <a:ext cx="5104575" cy="34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55843c86e7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25" y="4252425"/>
            <a:ext cx="5276850" cy="21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55843c86e7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5050" y="3472825"/>
            <a:ext cx="581725" cy="11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72fd59a7d_0_29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g2572fd59a7d_0_29"/>
          <p:cNvSpPr txBox="1"/>
          <p:nvPr/>
        </p:nvSpPr>
        <p:spPr>
          <a:xfrm>
            <a:off x="70827" y="75375"/>
            <a:ext cx="845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Appendix-11) </a:t>
            </a:r>
            <a:r>
              <a:rPr b="1" lang="en-US" sz="2800">
                <a:solidFill>
                  <a:schemeClr val="dk1"/>
                </a:solidFill>
              </a:rPr>
              <a:t>Code Review- Server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g2572fd59a7d_0_29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4" name="Google Shape;374;g2572fd59a7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0911"/>
            <a:ext cx="4881394" cy="253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572fd59a7d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22875"/>
            <a:ext cx="5710917" cy="266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572fd59a7d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5953" y="2700425"/>
            <a:ext cx="5292500" cy="35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726a25e11_5_42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g25726a25e11_5_42"/>
          <p:cNvSpPr txBox="1"/>
          <p:nvPr/>
        </p:nvSpPr>
        <p:spPr>
          <a:xfrm>
            <a:off x="70825" y="75375"/>
            <a:ext cx="92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Appendix-12) </a:t>
            </a:r>
            <a:r>
              <a:rPr b="1" lang="en-US" sz="2800">
                <a:solidFill>
                  <a:schemeClr val="dk1"/>
                </a:solidFill>
              </a:rPr>
              <a:t>Code Review- Client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g25726a25e11_5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1300"/>
            <a:ext cx="9601202" cy="4912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g25726a25e11_5_42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ee0f31433_0_10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22ee0f31433_0_100"/>
          <p:cNvSpPr txBox="1"/>
          <p:nvPr/>
        </p:nvSpPr>
        <p:spPr>
          <a:xfrm>
            <a:off x="3557396" y="2785275"/>
            <a:ext cx="4394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6000"/>
              <a:t>Demo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726a25e11_5_5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2" name="Google Shape;392;g25726a25e11_5_50"/>
          <p:cNvSpPr txBox="1"/>
          <p:nvPr/>
        </p:nvSpPr>
        <p:spPr>
          <a:xfrm>
            <a:off x="70825" y="75375"/>
            <a:ext cx="92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Appendix-13) </a:t>
            </a:r>
            <a:r>
              <a:rPr b="1" lang="en-US" sz="2800">
                <a:solidFill>
                  <a:schemeClr val="dk1"/>
                </a:solidFill>
              </a:rPr>
              <a:t>Code Review(</a:t>
            </a:r>
            <a:r>
              <a:rPr b="1" lang="en-US" sz="2800">
                <a:solidFill>
                  <a:schemeClr val="dk1"/>
                </a:solidFill>
              </a:rPr>
              <a:t>OpenCV - CWEs)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g25726a25e11_5_5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4" name="Google Shape;394;g25726a25e11_5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9050"/>
            <a:ext cx="9601199" cy="49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5726a25e11_5_50"/>
          <p:cNvSpPr txBox="1"/>
          <p:nvPr/>
        </p:nvSpPr>
        <p:spPr>
          <a:xfrm>
            <a:off x="214675" y="808850"/>
            <a:ext cx="241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8 CWEs</a:t>
            </a:r>
            <a:endParaRPr b="1"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726a25e11_5_59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g25726a25e11_5_59"/>
          <p:cNvSpPr txBox="1"/>
          <p:nvPr/>
        </p:nvSpPr>
        <p:spPr>
          <a:xfrm>
            <a:off x="387400" y="970825"/>
            <a:ext cx="60309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https://www.cvedetails.com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/>
              <a:t>There’s no vulnerability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5726a25e11_5_59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Appendix-14) Research Vulnerability DB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g25726a25e11_5_59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5" name="Google Shape;405;g25726a25e11_5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25" y="1963525"/>
            <a:ext cx="5555825" cy="24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5726a25e11_5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198" y="3448048"/>
            <a:ext cx="5484524" cy="25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72fd59a7d_0_38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g2572fd59a7d_0_38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Appendix-15) </a:t>
            </a:r>
            <a:r>
              <a:rPr b="1" lang="en-US" sz="2800">
                <a:solidFill>
                  <a:schemeClr val="dk1"/>
                </a:solidFill>
              </a:rPr>
              <a:t>Dependency-check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g2572fd59a7d_0_38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5" name="Google Shape;415;g2572fd59a7d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00" y="1153751"/>
            <a:ext cx="8358876" cy="51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572fd59a7d_0_38"/>
          <p:cNvSpPr txBox="1"/>
          <p:nvPr/>
        </p:nvSpPr>
        <p:spPr>
          <a:xfrm>
            <a:off x="162600" y="776225"/>
            <a:ext cx="58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There’s no vulnerability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726a25e11_11_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g25726a25e11_11_0"/>
          <p:cNvSpPr txBox="1"/>
          <p:nvPr/>
        </p:nvSpPr>
        <p:spPr>
          <a:xfrm>
            <a:off x="734775" y="1275675"/>
            <a:ext cx="58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Attack Scenario (idea)</a:t>
            </a:r>
            <a:endParaRPr b="1" sz="4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g255d4f4c209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325" y="1341461"/>
            <a:ext cx="7267575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55d4f4c209_0_75"/>
          <p:cNvSpPr txBox="1"/>
          <p:nvPr/>
        </p:nvSpPr>
        <p:spPr>
          <a:xfrm>
            <a:off x="336325" y="650050"/>
            <a:ext cx="756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Login success with blank rsa_public_key  -&gt; Bob can send not encrypted AES key(?)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sure if we can get AES key which is not encrypted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55d4f4c209_0_75"/>
          <p:cNvSpPr txBox="1"/>
          <p:nvPr/>
        </p:nvSpPr>
        <p:spPr>
          <a:xfrm>
            <a:off x="1116725" y="4007075"/>
            <a:ext cx="16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255d4f4c209_0_75"/>
          <p:cNvSpPr/>
          <p:nvPr/>
        </p:nvSpPr>
        <p:spPr>
          <a:xfrm>
            <a:off x="1077300" y="3980800"/>
            <a:ext cx="1537200" cy="30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255d4f4c209_0_75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g255d4f4c209_0_75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Appendix-16) Attack </a:t>
            </a:r>
            <a:r>
              <a:rPr b="1" lang="en-US" sz="2800">
                <a:solidFill>
                  <a:schemeClr val="dk1"/>
                </a:solidFill>
              </a:rPr>
              <a:t>scenario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g255d4f4c209_0_75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2562222dd1f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25" y="1093924"/>
            <a:ext cx="8778176" cy="3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562222dd1f_0_1"/>
          <p:cNvSpPr txBox="1"/>
          <p:nvPr/>
        </p:nvSpPr>
        <p:spPr>
          <a:xfrm>
            <a:off x="324925" y="693900"/>
            <a:ext cx="59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test checksec : CFG/RFG disable → </a:t>
            </a:r>
            <a:r>
              <a:rPr b="1" i="0" lang="en-US" sz="1400" u="none" cap="none" strike="noStrike">
                <a:solidFill>
                  <a:srgbClr val="000000"/>
                </a:solidFill>
              </a:rPr>
              <a:t>ROP Possibile (???)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443" name="Google Shape;443;g2562222dd1f_0_1"/>
          <p:cNvSpPr txBox="1"/>
          <p:nvPr/>
        </p:nvSpPr>
        <p:spPr>
          <a:xfrm>
            <a:off x="324925" y="4116450"/>
            <a:ext cx="955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Scenario 1 : </a:t>
            </a:r>
            <a:endParaRPr b="1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OpenCV within project source has some </a:t>
            </a:r>
            <a:r>
              <a:rPr lang="en-US"/>
              <a:t>critical</a:t>
            </a:r>
            <a:r>
              <a:rPr lang="en-US"/>
              <a:t> vulnerabilities ( </a:t>
            </a:r>
            <a:r>
              <a:rPr lang="en-US"/>
              <a:t>integer overflow, NULL dereference, use of  uninitialized variable)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code injection using step1’s vulnerability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shell code is to send private key or AES to attacker’s server.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 attacker be able to sniff Video call using the </a:t>
            </a:r>
            <a:r>
              <a:rPr lang="en-US"/>
              <a:t>victim</a:t>
            </a:r>
            <a:r>
              <a:rPr lang="en-US"/>
              <a:t>’s AES key </a:t>
            </a:r>
            <a:endParaRPr/>
          </a:p>
        </p:txBody>
      </p:sp>
      <p:sp>
        <p:nvSpPr>
          <p:cNvPr id="444" name="Google Shape;444;g2562222dd1f_0_1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g2562222dd1f_0_1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Appendix-17) Client Side attack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g2562222dd1f_0_1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g2562222dd1f_0_1"/>
          <p:cNvSpPr txBox="1"/>
          <p:nvPr/>
        </p:nvSpPr>
        <p:spPr>
          <a:xfrm>
            <a:off x="324925" y="5593950"/>
            <a:ext cx="885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Scenario 2: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OpenCV within project source has some critical vulnerabilities ( integer overflow, NULL dereference, use of  uninitialized variable)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code injection using step1’s vulnerability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the shell code is to exploit the client’s host system (ex.. to execute powershell with privilege mode)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g256c2f5904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21386"/>
            <a:ext cx="9601199" cy="554411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256c2f59048_0_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g256c2f59048_0_0"/>
          <p:cNvSpPr txBox="1"/>
          <p:nvPr/>
        </p:nvSpPr>
        <p:spPr>
          <a:xfrm>
            <a:off x="70825" y="75375"/>
            <a:ext cx="100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Appendix-18) </a:t>
            </a:r>
            <a:r>
              <a:rPr b="1" lang="en-US" sz="2800">
                <a:solidFill>
                  <a:schemeClr val="dk1"/>
                </a:solidFill>
              </a:rPr>
              <a:t>Unwanted Call Drop via MITM or spoofing</a:t>
            </a:r>
            <a:endParaRPr b="1" sz="2800">
              <a:solidFill>
                <a:schemeClr val="dk1"/>
              </a:solidFill>
            </a:endParaRPr>
          </a:p>
        </p:txBody>
      </p:sp>
      <p:cxnSp>
        <p:nvCxnSpPr>
          <p:cNvPr id="456" name="Google Shape;456;g256c2f59048_0_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256c2f59048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1986"/>
            <a:ext cx="9601201" cy="565384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56c2f59048_0_11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g256c2f59048_0_11"/>
          <p:cNvSpPr txBox="1"/>
          <p:nvPr/>
        </p:nvSpPr>
        <p:spPr>
          <a:xfrm>
            <a:off x="70825" y="75375"/>
            <a:ext cx="100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Appendix-19) </a:t>
            </a:r>
            <a:r>
              <a:rPr b="1" lang="en-US" sz="2800">
                <a:solidFill>
                  <a:schemeClr val="dk1"/>
                </a:solidFill>
              </a:rPr>
              <a:t>Sniffing video call via MITM(1)</a:t>
            </a:r>
            <a:endParaRPr b="1" sz="2800">
              <a:solidFill>
                <a:schemeClr val="dk1"/>
              </a:solidFill>
            </a:endParaRPr>
          </a:p>
        </p:txBody>
      </p:sp>
      <p:cxnSp>
        <p:nvCxnSpPr>
          <p:cNvPr id="465" name="Google Shape;465;g256c2f59048_0_11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g256c3c939f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1986"/>
            <a:ext cx="9601200" cy="557543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56c3c939fa_0_1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g256c3c939fa_0_1"/>
          <p:cNvSpPr txBox="1"/>
          <p:nvPr/>
        </p:nvSpPr>
        <p:spPr>
          <a:xfrm>
            <a:off x="70825" y="75375"/>
            <a:ext cx="1007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Appendix-20) Sniffing video call via MITM(2)</a:t>
            </a:r>
            <a:endParaRPr b="1" sz="2800">
              <a:solidFill>
                <a:schemeClr val="dk1"/>
              </a:solidFill>
            </a:endParaRPr>
          </a:p>
        </p:txBody>
      </p:sp>
      <p:cxnSp>
        <p:nvCxnSpPr>
          <p:cNvPr id="474" name="Google Shape;474;g256c3c939fa_0_1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726a25e11_11_6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1" name="Google Shape;481;g25726a25e11_11_6"/>
          <p:cNvSpPr txBox="1"/>
          <p:nvPr/>
        </p:nvSpPr>
        <p:spPr>
          <a:xfrm>
            <a:off x="70825" y="75375"/>
            <a:ext cx="92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Appendix-21) ARP Spoofing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g25726a25e11_11_6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g25726a25e11_11_6"/>
          <p:cNvSpPr txBox="1"/>
          <p:nvPr/>
        </p:nvSpPr>
        <p:spPr>
          <a:xfrm>
            <a:off x="325475" y="995350"/>
            <a:ext cx="3075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Attacker changed target’s arp table</a:t>
            </a:r>
            <a:endParaRPr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lang="en-US" sz="1100">
                <a:solidFill>
                  <a:srgbClr val="0000FF"/>
                </a:solidFill>
              </a:rPr>
              <a:t>Attacker : 192.168.0.242</a:t>
            </a:r>
            <a:endParaRPr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lang="en-US" sz="1100">
                <a:solidFill>
                  <a:srgbClr val="0000FF"/>
                </a:solidFill>
              </a:rPr>
              <a:t>Target 1: 192.168.0.153</a:t>
            </a:r>
            <a:endParaRPr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lang="en-US" sz="1100">
                <a:solidFill>
                  <a:srgbClr val="0000FF"/>
                </a:solidFill>
              </a:rPr>
              <a:t>Target 2: 192.168.0.216</a:t>
            </a:r>
            <a:endParaRPr sz="1100">
              <a:solidFill>
                <a:srgbClr val="0000FF"/>
              </a:solidFill>
            </a:endParaRPr>
          </a:p>
        </p:txBody>
      </p:sp>
      <p:pic>
        <p:nvPicPr>
          <p:cNvPr id="484" name="Google Shape;484;g25726a25e11_1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575" y="1684325"/>
            <a:ext cx="6872951" cy="49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5726a25e11_1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75" y="1917277"/>
            <a:ext cx="3324850" cy="17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25726a25e11_11_6"/>
          <p:cNvSpPr/>
          <p:nvPr/>
        </p:nvSpPr>
        <p:spPr>
          <a:xfrm>
            <a:off x="401650" y="2420600"/>
            <a:ext cx="3075300" cy="24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5726a25e11_11_6"/>
          <p:cNvSpPr txBox="1"/>
          <p:nvPr/>
        </p:nvSpPr>
        <p:spPr>
          <a:xfrm>
            <a:off x="4622250" y="1114925"/>
            <a:ext cx="444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Attacker try to </a:t>
            </a:r>
            <a:r>
              <a:rPr lang="en-US">
                <a:solidFill>
                  <a:srgbClr val="0000FF"/>
                </a:solidFill>
              </a:rPr>
              <a:t>sniff</a:t>
            </a:r>
            <a:r>
              <a:rPr lang="en-US">
                <a:solidFill>
                  <a:srgbClr val="0000FF"/>
                </a:solidFill>
              </a:rPr>
              <a:t> packets</a:t>
            </a:r>
            <a:endParaRPr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lang="en-US" sz="1100">
                <a:solidFill>
                  <a:srgbClr val="0000FF"/>
                </a:solidFill>
              </a:rPr>
              <a:t>Target 1: 192.168.0.153  &lt;-&gt; Target 2: 192.168.0.216</a:t>
            </a:r>
            <a:endParaRPr sz="11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g2570088f056_0_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g2570088f056_0_0"/>
          <p:cNvSpPr txBox="1"/>
          <p:nvPr/>
        </p:nvSpPr>
        <p:spPr>
          <a:xfrm>
            <a:off x="70814" y="75386"/>
            <a:ext cx="7138200" cy="609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Members and Role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2570088f056_0_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g2570088f056_0_0"/>
          <p:cNvSpPr txBox="1"/>
          <p:nvPr/>
        </p:nvSpPr>
        <p:spPr>
          <a:xfrm>
            <a:off x="513050" y="1225597"/>
            <a:ext cx="78864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Server </a:t>
            </a:r>
            <a:r>
              <a:rPr lang="en-US" sz="2400">
                <a:solidFill>
                  <a:schemeClr val="dk1"/>
                </a:solidFill>
              </a:rPr>
              <a:t>vulnerability analysis</a:t>
            </a:r>
            <a:endParaRPr b="0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2400">
                <a:solidFill>
                  <a:schemeClr val="dk1"/>
                </a:solidFill>
              </a:rPr>
              <a:t>Robin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Kim(김성준), SeKi Park(박세기)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 </a:t>
            </a:r>
            <a:r>
              <a:rPr lang="en-US" sz="2400">
                <a:solidFill>
                  <a:schemeClr val="dk1"/>
                </a:solidFill>
              </a:rPr>
              <a:t>vulnerability analysis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S</a:t>
            </a:r>
            <a:r>
              <a:rPr lang="en-US" sz="2400">
                <a:solidFill>
                  <a:schemeClr val="dk1"/>
                </a:solidFill>
              </a:rPr>
              <a:t>un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gMin Kim(김성민), DongHoon Shin(신동훈)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</a:rPr>
              <a:t>Static analysis and fuzzing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JiYoung Yoon(윤지영)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Mentor / Support</a:t>
            </a:r>
            <a:endParaRPr sz="2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David Belasco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5726a25e11_6_5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4" name="Google Shape;494;g25726a25e11_6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00" y="1383712"/>
            <a:ext cx="8853049" cy="48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5726a25e11_6_50"/>
          <p:cNvSpPr txBox="1"/>
          <p:nvPr/>
        </p:nvSpPr>
        <p:spPr>
          <a:xfrm>
            <a:off x="70825" y="75375"/>
            <a:ext cx="92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Appendix-22) Common Vulnerability Scoring System 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g25726a25e11_6_5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g25726a25e11_6_50"/>
          <p:cNvSpPr txBox="1"/>
          <p:nvPr/>
        </p:nvSpPr>
        <p:spPr>
          <a:xfrm>
            <a:off x="191000" y="877200"/>
            <a:ext cx="707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Vulnerability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>
                <a:solidFill>
                  <a:srgbClr val="0000FF"/>
                </a:solidFill>
              </a:rPr>
              <a:t> :</a:t>
            </a:r>
            <a:r>
              <a:rPr lang="en-US">
                <a:solidFill>
                  <a:schemeClr val="dk1"/>
                </a:solidFill>
              </a:rPr>
              <a:t>If hash_id and public key is known, it is possible to make fake call.</a:t>
            </a:r>
            <a:endParaRPr/>
          </a:p>
        </p:txBody>
      </p:sp>
      <p:sp>
        <p:nvSpPr>
          <p:cNvPr id="498" name="Google Shape;498;g25726a25e11_6_50"/>
          <p:cNvSpPr txBox="1"/>
          <p:nvPr/>
        </p:nvSpPr>
        <p:spPr>
          <a:xfrm>
            <a:off x="291650" y="6255025"/>
            <a:ext cx="336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 u="sng">
                <a:solidFill>
                  <a:schemeClr val="hlink"/>
                </a:solidFill>
                <a:hlinkClick r:id="rId4"/>
              </a:rPr>
              <a:t>https://www.first.org/cvss/specification-document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https://nvd.nist.gov/vuln-metrics/cvss/v3-calculator</a:t>
            </a:r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764eb6473_0_16"/>
          <p:cNvSpPr/>
          <p:nvPr/>
        </p:nvSpPr>
        <p:spPr>
          <a:xfrm>
            <a:off x="576475" y="4447100"/>
            <a:ext cx="9117900" cy="207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5764eb6473_0_16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g25764eb6473_0_16"/>
          <p:cNvSpPr txBox="1"/>
          <p:nvPr/>
        </p:nvSpPr>
        <p:spPr>
          <a:xfrm>
            <a:off x="70825" y="75375"/>
            <a:ext cx="923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Appendix-23) SPIKE Fuzzing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g25764eb6473_0_16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g25764eb6473_0_16"/>
          <p:cNvSpPr txBox="1"/>
          <p:nvPr/>
        </p:nvSpPr>
        <p:spPr>
          <a:xfrm>
            <a:off x="3964700" y="5637950"/>
            <a:ext cx="180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FF"/>
                </a:solidFill>
              </a:rPr>
              <a:t>Recommend:</a:t>
            </a:r>
            <a:endParaRPr b="1" sz="1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</a:rPr>
              <a:t>messageBuffer initialization</a:t>
            </a:r>
            <a:endParaRPr sz="1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</a:rPr>
              <a:t>Change receive siz</a:t>
            </a:r>
            <a:r>
              <a:rPr lang="en-US" sz="1000">
                <a:solidFill>
                  <a:srgbClr val="0000FF"/>
                </a:solidFill>
              </a:rPr>
              <a:t>e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509" name="Google Shape;509;g25764eb647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450" y="1713224"/>
            <a:ext cx="6185153" cy="235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5764eb6473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675" y="4673275"/>
            <a:ext cx="3147026" cy="1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5764eb6473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3974" y="4673264"/>
            <a:ext cx="3686558" cy="169459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5764eb6473_0_16"/>
          <p:cNvSpPr/>
          <p:nvPr/>
        </p:nvSpPr>
        <p:spPr>
          <a:xfrm>
            <a:off x="4475300" y="5091575"/>
            <a:ext cx="748200" cy="56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g25764eb6473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850" y="917575"/>
            <a:ext cx="4185750" cy="65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g25764eb6473_0_16"/>
          <p:cNvCxnSpPr/>
          <p:nvPr/>
        </p:nvCxnSpPr>
        <p:spPr>
          <a:xfrm flipH="1" rot="10800000">
            <a:off x="2835325" y="3400025"/>
            <a:ext cx="4870500" cy="124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g25764eb6473_0_16"/>
          <p:cNvSpPr txBox="1"/>
          <p:nvPr/>
        </p:nvSpPr>
        <p:spPr>
          <a:xfrm>
            <a:off x="5364425" y="3823475"/>
            <a:ext cx="2034000" cy="40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print </a:t>
            </a:r>
            <a:r>
              <a:rPr b="1" lang="en-US"/>
              <a:t>garbage data</a:t>
            </a:r>
            <a:endParaRPr b="1"/>
          </a:p>
        </p:txBody>
      </p:sp>
      <p:sp>
        <p:nvSpPr>
          <p:cNvPr id="516" name="Google Shape;516;g25764eb6473_0_16"/>
          <p:cNvSpPr txBox="1"/>
          <p:nvPr/>
        </p:nvSpPr>
        <p:spPr>
          <a:xfrm>
            <a:off x="1078150" y="4087075"/>
            <a:ext cx="252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FF"/>
                </a:solidFill>
              </a:rPr>
              <a:t>mesageBuffer is not NULL terminated</a:t>
            </a:r>
            <a:endParaRPr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ee0f31433_0_0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" name="Google Shape;98;g22ee0f31433_0_0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g22ee0f31433_0_0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800"/>
              <a:t>Schedule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0" name="Google Shape;100;g22ee0f31433_0_0"/>
          <p:cNvGraphicFramePr/>
          <p:nvPr/>
        </p:nvGraphicFramePr>
        <p:xfrm>
          <a:off x="525013" y="9055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{A878282C-88E1-4131-9F30-89AEFB79DE4B}</a:tableStyleId>
              </a:tblPr>
              <a:tblGrid>
                <a:gridCol w="1478850"/>
                <a:gridCol w="1714700"/>
                <a:gridCol w="1243000"/>
                <a:gridCol w="1478850"/>
                <a:gridCol w="1478850"/>
                <a:gridCol w="1478850"/>
              </a:tblGrid>
              <a:tr h="4398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W1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W2</a:t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511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1" name="Google Shape;101;g22ee0f31433_0_0"/>
          <p:cNvSpPr/>
          <p:nvPr/>
        </p:nvSpPr>
        <p:spPr>
          <a:xfrm>
            <a:off x="546375" y="1449400"/>
            <a:ext cx="1479000" cy="805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Brainstorm</a:t>
            </a:r>
            <a:r>
              <a:rPr lang="en-US" sz="1000">
                <a:solidFill>
                  <a:schemeClr val="dk1"/>
                </a:solidFill>
              </a:rPr>
              <a:t> for attack tree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2ee0f31433_0_0"/>
          <p:cNvSpPr/>
          <p:nvPr/>
        </p:nvSpPr>
        <p:spPr>
          <a:xfrm>
            <a:off x="2026894" y="1936025"/>
            <a:ext cx="2934600" cy="704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Server analysis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2ee0f31433_0_0"/>
          <p:cNvSpPr/>
          <p:nvPr/>
        </p:nvSpPr>
        <p:spPr>
          <a:xfrm>
            <a:off x="2026900" y="2716514"/>
            <a:ext cx="2934600" cy="704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Client analysis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2ee0f31433_0_0"/>
          <p:cNvSpPr/>
          <p:nvPr/>
        </p:nvSpPr>
        <p:spPr>
          <a:xfrm>
            <a:off x="1996900" y="3497026"/>
            <a:ext cx="2994600" cy="704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static analysis / fuzzing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2ee0f31433_0_0"/>
          <p:cNvSpPr/>
          <p:nvPr/>
        </p:nvSpPr>
        <p:spPr>
          <a:xfrm>
            <a:off x="4961500" y="4881588"/>
            <a:ext cx="2716500" cy="805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Collaboration Attack test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2ee0f31433_0_0"/>
          <p:cNvSpPr/>
          <p:nvPr/>
        </p:nvSpPr>
        <p:spPr>
          <a:xfrm>
            <a:off x="4146604" y="1524070"/>
            <a:ext cx="268500" cy="282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2ee0f31433_0_0"/>
          <p:cNvSpPr txBox="1"/>
          <p:nvPr/>
        </p:nvSpPr>
        <p:spPr>
          <a:xfrm>
            <a:off x="4080702" y="1387258"/>
            <a:ext cx="992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meeting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2ee0f31433_0_0"/>
          <p:cNvSpPr/>
          <p:nvPr/>
        </p:nvSpPr>
        <p:spPr>
          <a:xfrm>
            <a:off x="7651243" y="1524081"/>
            <a:ext cx="268500" cy="282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2ee0f31433_0_0"/>
          <p:cNvSpPr/>
          <p:nvPr/>
        </p:nvSpPr>
        <p:spPr>
          <a:xfrm>
            <a:off x="7209025" y="5555175"/>
            <a:ext cx="2189100" cy="805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Prepare final report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2ee0f31433_0_0"/>
          <p:cNvSpPr/>
          <p:nvPr/>
        </p:nvSpPr>
        <p:spPr>
          <a:xfrm>
            <a:off x="1966900" y="4345801"/>
            <a:ext cx="2994600" cy="704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CODE REVIEW 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for vulnerabilities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5843c86e7_0_24"/>
          <p:cNvSpPr txBox="1"/>
          <p:nvPr/>
        </p:nvSpPr>
        <p:spPr>
          <a:xfrm>
            <a:off x="4367300" y="1003000"/>
            <a:ext cx="17382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 u="sng">
                <a:solidFill>
                  <a:schemeClr val="dk1"/>
                </a:solidFill>
                <a:highlight>
                  <a:srgbClr val="FFFFFF"/>
                </a:highlight>
              </a:rPr>
              <a:t>Threat :</a:t>
            </a:r>
            <a:endParaRPr b="1" sz="120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</a:rPr>
              <a:t>Make an abnormal  Video call  State</a:t>
            </a:r>
            <a:endParaRPr b="1" i="0" sz="1600" u="none" cap="none" strike="noStrike">
              <a:solidFill>
                <a:srgbClr val="000000"/>
              </a:solidFill>
            </a:endParaRPr>
          </a:p>
        </p:txBody>
      </p:sp>
      <p:sp>
        <p:nvSpPr>
          <p:cNvPr id="117" name="Google Shape;117;g255843c86e7_0_24"/>
          <p:cNvSpPr txBox="1"/>
          <p:nvPr/>
        </p:nvSpPr>
        <p:spPr>
          <a:xfrm>
            <a:off x="3558525" y="5389413"/>
            <a:ext cx="1231200" cy="95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u="sng"/>
              <a:t>Mitigation applied: </a:t>
            </a:r>
            <a:r>
              <a:rPr lang="en-US" sz="1000"/>
              <a:t> https used</a:t>
            </a:r>
            <a:br>
              <a:rPr lang="en-US" sz="1000"/>
            </a:br>
            <a:br>
              <a:rPr lang="en-US" sz="1000"/>
            </a:br>
            <a:r>
              <a:rPr lang="en-US" sz="1000"/>
              <a:t>(checked using Wireshark)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55843c86e7_0_24"/>
          <p:cNvSpPr txBox="1"/>
          <p:nvPr>
            <p:ph idx="12" type="sldNum"/>
          </p:nvPr>
        </p:nvSpPr>
        <p:spPr>
          <a:xfrm>
            <a:off x="4045878" y="7387584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" name="Google Shape;119;g255843c86e7_0_24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255843c86e7_0_24"/>
          <p:cNvSpPr txBox="1"/>
          <p:nvPr/>
        </p:nvSpPr>
        <p:spPr>
          <a:xfrm>
            <a:off x="4892525" y="5398938"/>
            <a:ext cx="1323300" cy="338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terminate video call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55843c86e7_0_24"/>
          <p:cNvSpPr txBox="1"/>
          <p:nvPr/>
        </p:nvSpPr>
        <p:spPr>
          <a:xfrm>
            <a:off x="70814" y="75386"/>
            <a:ext cx="71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Attack Tree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55843c86e7_0_24"/>
          <p:cNvSpPr txBox="1"/>
          <p:nvPr/>
        </p:nvSpPr>
        <p:spPr>
          <a:xfrm>
            <a:off x="2068150" y="5398188"/>
            <a:ext cx="1323300" cy="492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Spoofing: 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send </a:t>
            </a:r>
            <a:r>
              <a:rPr lang="en-US" sz="1000">
                <a:solidFill>
                  <a:schemeClr val="dk1"/>
                </a:solidFill>
              </a:rPr>
              <a:t>fake video call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55843c86e7_0_24"/>
          <p:cNvSpPr txBox="1"/>
          <p:nvPr/>
        </p:nvSpPr>
        <p:spPr>
          <a:xfrm>
            <a:off x="645475" y="5389413"/>
            <a:ext cx="1323300" cy="646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Denial of Service: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can’t </a:t>
            </a:r>
            <a:r>
              <a:rPr lang="en-US" sz="1000">
                <a:solidFill>
                  <a:schemeClr val="dk1"/>
                </a:solidFill>
              </a:rPr>
              <a:t>receive</a:t>
            </a:r>
            <a:r>
              <a:rPr lang="en-US" sz="1000">
                <a:solidFill>
                  <a:schemeClr val="dk1"/>
                </a:solidFill>
              </a:rPr>
              <a:t> video call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55843c86e7_0_24"/>
          <p:cNvSpPr txBox="1"/>
          <p:nvPr/>
        </p:nvSpPr>
        <p:spPr>
          <a:xfrm>
            <a:off x="8254400" y="2160063"/>
            <a:ext cx="13233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taint </a:t>
            </a:r>
            <a:r>
              <a:rPr lang="en-US" sz="1000">
                <a:solidFill>
                  <a:schemeClr val="dk1"/>
                </a:solidFill>
              </a:rPr>
              <a:t> the video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55843c86e7_0_24"/>
          <p:cNvSpPr txBox="1"/>
          <p:nvPr/>
        </p:nvSpPr>
        <p:spPr>
          <a:xfrm>
            <a:off x="592275" y="2165725"/>
            <a:ext cx="1422600" cy="492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send abnormal data to opened signal  port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6" name="Google Shape;126;g255843c86e7_0_24"/>
          <p:cNvSpPr txBox="1"/>
          <p:nvPr/>
        </p:nvSpPr>
        <p:spPr>
          <a:xfrm>
            <a:off x="2792050" y="2165725"/>
            <a:ext cx="1323300" cy="338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send </a:t>
            </a:r>
            <a:r>
              <a:rPr lang="en-US" sz="1000">
                <a:solidFill>
                  <a:schemeClr val="dk1"/>
                </a:solidFill>
              </a:rPr>
              <a:t>fake call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255843c86e7_0_24"/>
          <p:cNvSpPr txBox="1"/>
          <p:nvPr/>
        </p:nvSpPr>
        <p:spPr>
          <a:xfrm>
            <a:off x="4892525" y="2165725"/>
            <a:ext cx="1323300" cy="646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send abnormal data during the call to video port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8" name="Google Shape;128;g255843c86e7_0_24"/>
          <p:cNvSpPr txBox="1"/>
          <p:nvPr/>
        </p:nvSpPr>
        <p:spPr>
          <a:xfrm>
            <a:off x="2792050" y="2866625"/>
            <a:ext cx="1323300" cy="646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obtain hash_id and public key information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55843c86e7_0_24"/>
          <p:cNvSpPr txBox="1"/>
          <p:nvPr/>
        </p:nvSpPr>
        <p:spPr>
          <a:xfrm>
            <a:off x="2068150" y="3875313"/>
            <a:ext cx="1323300" cy="800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retrieve the personal data from server via http request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55843c86e7_0_24"/>
          <p:cNvSpPr txBox="1"/>
          <p:nvPr/>
        </p:nvSpPr>
        <p:spPr>
          <a:xfrm>
            <a:off x="3512475" y="3883836"/>
            <a:ext cx="1323300" cy="64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o</a:t>
            </a:r>
            <a:r>
              <a:rPr lang="en-US" sz="1000">
                <a:solidFill>
                  <a:schemeClr val="dk1"/>
                </a:solidFill>
              </a:rPr>
              <a:t>btain personal data from the network packet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31" name="Google Shape;131;g255843c86e7_0_24"/>
          <p:cNvCxnSpPr>
            <a:stCxn id="116" idx="2"/>
            <a:endCxn id="125" idx="0"/>
          </p:cNvCxnSpPr>
          <p:nvPr/>
        </p:nvCxnSpPr>
        <p:spPr>
          <a:xfrm rot="5400000">
            <a:off x="3058100" y="-12500"/>
            <a:ext cx="423900" cy="39327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g255843c86e7_0_24"/>
          <p:cNvCxnSpPr>
            <a:stCxn id="116" idx="2"/>
            <a:endCxn id="126" idx="0"/>
          </p:cNvCxnSpPr>
          <p:nvPr/>
        </p:nvCxnSpPr>
        <p:spPr>
          <a:xfrm rot="5400000">
            <a:off x="4133150" y="1062550"/>
            <a:ext cx="423900" cy="17826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g255843c86e7_0_24"/>
          <p:cNvCxnSpPr>
            <a:stCxn id="116" idx="2"/>
            <a:endCxn id="127" idx="0"/>
          </p:cNvCxnSpPr>
          <p:nvPr/>
        </p:nvCxnSpPr>
        <p:spPr>
          <a:xfrm flipH="1" rot="-5400000">
            <a:off x="5183300" y="1795000"/>
            <a:ext cx="423900" cy="3177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g255843c86e7_0_24"/>
          <p:cNvCxnSpPr>
            <a:stCxn id="116" idx="2"/>
            <a:endCxn id="124" idx="0"/>
          </p:cNvCxnSpPr>
          <p:nvPr/>
        </p:nvCxnSpPr>
        <p:spPr>
          <a:xfrm flipH="1" rot="-5400000">
            <a:off x="6867200" y="111100"/>
            <a:ext cx="418200" cy="36798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g255843c86e7_0_24"/>
          <p:cNvCxnSpPr>
            <a:stCxn id="126" idx="2"/>
            <a:endCxn id="128" idx="0"/>
          </p:cNvCxnSpPr>
          <p:nvPr/>
        </p:nvCxnSpPr>
        <p:spPr>
          <a:xfrm>
            <a:off x="3453700" y="2504425"/>
            <a:ext cx="0" cy="36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g255843c86e7_0_24"/>
          <p:cNvCxnSpPr>
            <a:stCxn id="128" idx="2"/>
            <a:endCxn id="129" idx="0"/>
          </p:cNvCxnSpPr>
          <p:nvPr/>
        </p:nvCxnSpPr>
        <p:spPr>
          <a:xfrm rot="5400000">
            <a:off x="2910700" y="3332225"/>
            <a:ext cx="362100" cy="723900"/>
          </a:xfrm>
          <a:prstGeom prst="bentConnector3">
            <a:avLst>
              <a:gd fmla="val 5001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g255843c86e7_0_24"/>
          <p:cNvCxnSpPr>
            <a:stCxn id="128" idx="2"/>
            <a:endCxn id="130" idx="0"/>
          </p:cNvCxnSpPr>
          <p:nvPr/>
        </p:nvCxnSpPr>
        <p:spPr>
          <a:xfrm flipH="1" rot="-5400000">
            <a:off x="3628450" y="3338375"/>
            <a:ext cx="370800" cy="7203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g255843c86e7_0_24"/>
          <p:cNvCxnSpPr>
            <a:stCxn id="129" idx="2"/>
            <a:endCxn id="122" idx="0"/>
          </p:cNvCxnSpPr>
          <p:nvPr/>
        </p:nvCxnSpPr>
        <p:spPr>
          <a:xfrm>
            <a:off x="2729800" y="4675713"/>
            <a:ext cx="0" cy="72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g255843c86e7_0_24"/>
          <p:cNvCxnSpPr>
            <a:stCxn id="130" idx="2"/>
            <a:endCxn id="117" idx="0"/>
          </p:cNvCxnSpPr>
          <p:nvPr/>
        </p:nvCxnSpPr>
        <p:spPr>
          <a:xfrm>
            <a:off x="4174125" y="4530336"/>
            <a:ext cx="0" cy="8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g255843c86e7_0_24"/>
          <p:cNvSpPr txBox="1"/>
          <p:nvPr/>
        </p:nvSpPr>
        <p:spPr>
          <a:xfrm>
            <a:off x="645475" y="3282550"/>
            <a:ext cx="1323300" cy="769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scan </a:t>
            </a:r>
            <a:r>
              <a:rPr lang="en-US" sz="1000">
                <a:solidFill>
                  <a:schemeClr val="dk1"/>
                </a:solidFill>
              </a:rPr>
              <a:t>open port (nmap)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dk1"/>
                </a:solidFill>
              </a:rPr>
              <a:t>CALL_STATUS_PORT 10002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dk1"/>
                </a:solidFill>
              </a:rPr>
              <a:t>VIDEO_PORT       10000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141" name="Google Shape;141;g255843c86e7_0_24"/>
          <p:cNvCxnSpPr>
            <a:stCxn id="140" idx="2"/>
            <a:endCxn id="123" idx="0"/>
          </p:cNvCxnSpPr>
          <p:nvPr/>
        </p:nvCxnSpPr>
        <p:spPr>
          <a:xfrm>
            <a:off x="1307125" y="4052050"/>
            <a:ext cx="0" cy="13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g255843c86e7_0_24"/>
          <p:cNvCxnSpPr>
            <a:stCxn id="125" idx="2"/>
            <a:endCxn id="140" idx="0"/>
          </p:cNvCxnSpPr>
          <p:nvPr/>
        </p:nvCxnSpPr>
        <p:spPr>
          <a:xfrm>
            <a:off x="1303575" y="2658325"/>
            <a:ext cx="3600" cy="62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g255843c86e7_0_24"/>
          <p:cNvCxnSpPr>
            <a:stCxn id="127" idx="2"/>
            <a:endCxn id="120" idx="0"/>
          </p:cNvCxnSpPr>
          <p:nvPr/>
        </p:nvCxnSpPr>
        <p:spPr>
          <a:xfrm>
            <a:off x="5554175" y="2812225"/>
            <a:ext cx="0" cy="25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g255843c86e7_0_24"/>
          <p:cNvSpPr txBox="1"/>
          <p:nvPr/>
        </p:nvSpPr>
        <p:spPr>
          <a:xfrm>
            <a:off x="8254400" y="5392525"/>
            <a:ext cx="13233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u="sng"/>
              <a:t>M</a:t>
            </a:r>
            <a:r>
              <a:rPr lang="en-US" sz="1000" u="sng"/>
              <a:t>itigation applied : </a:t>
            </a:r>
            <a:endParaRPr sz="1000" u="sng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/>
              <a:t>AES Encryption/ Decryption used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/>
              <a:t>(checked with Code Review)</a:t>
            </a:r>
            <a:endParaRPr sz="1000"/>
          </a:p>
        </p:txBody>
      </p:sp>
      <p:cxnSp>
        <p:nvCxnSpPr>
          <p:cNvPr id="145" name="Google Shape;145;g255843c86e7_0_24"/>
          <p:cNvCxnSpPr>
            <a:stCxn id="124" idx="2"/>
            <a:endCxn id="144" idx="0"/>
          </p:cNvCxnSpPr>
          <p:nvPr/>
        </p:nvCxnSpPr>
        <p:spPr>
          <a:xfrm>
            <a:off x="8916050" y="2498763"/>
            <a:ext cx="0" cy="28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g255843c86e7_0_24"/>
          <p:cNvSpPr txBox="1"/>
          <p:nvPr/>
        </p:nvSpPr>
        <p:spPr>
          <a:xfrm>
            <a:off x="6633350" y="2165713"/>
            <a:ext cx="1323300" cy="492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display invalid call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55843c86e7_0_24"/>
          <p:cNvSpPr txBox="1"/>
          <p:nvPr/>
        </p:nvSpPr>
        <p:spPr>
          <a:xfrm>
            <a:off x="6633350" y="3386038"/>
            <a:ext cx="1323300" cy="3387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enter invalid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55843c86e7_0_24"/>
          <p:cNvSpPr txBox="1"/>
          <p:nvPr/>
        </p:nvSpPr>
        <p:spPr>
          <a:xfrm>
            <a:off x="6633350" y="5398188"/>
            <a:ext cx="1323300" cy="492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log-in with invalid IP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" name="Google Shape;149;g255843c86e7_0_24"/>
          <p:cNvCxnSpPr>
            <a:stCxn id="116" idx="2"/>
            <a:endCxn id="146" idx="0"/>
          </p:cNvCxnSpPr>
          <p:nvPr/>
        </p:nvCxnSpPr>
        <p:spPr>
          <a:xfrm flipH="1" rot="-5400000">
            <a:off x="6053750" y="924550"/>
            <a:ext cx="423900" cy="2058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g255843c86e7_0_24"/>
          <p:cNvCxnSpPr>
            <a:stCxn id="147" idx="2"/>
            <a:endCxn id="148" idx="0"/>
          </p:cNvCxnSpPr>
          <p:nvPr/>
        </p:nvCxnSpPr>
        <p:spPr>
          <a:xfrm>
            <a:off x="7295000" y="3724738"/>
            <a:ext cx="0" cy="167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g255843c86e7_0_24"/>
          <p:cNvCxnSpPr>
            <a:stCxn id="146" idx="2"/>
            <a:endCxn id="147" idx="0"/>
          </p:cNvCxnSpPr>
          <p:nvPr/>
        </p:nvCxnSpPr>
        <p:spPr>
          <a:xfrm>
            <a:off x="7295000" y="2658313"/>
            <a:ext cx="0" cy="72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g255843c86e7_0_24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7180944fe_3_15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" name="Google Shape;159;g257180944fe_3_15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g257180944fe_3_15"/>
          <p:cNvSpPr txBox="1"/>
          <p:nvPr/>
        </p:nvSpPr>
        <p:spPr>
          <a:xfrm>
            <a:off x="70814" y="75386"/>
            <a:ext cx="7138200" cy="609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57180944fe_3_15"/>
          <p:cNvSpPr txBox="1"/>
          <p:nvPr/>
        </p:nvSpPr>
        <p:spPr>
          <a:xfrm>
            <a:off x="307274" y="963363"/>
            <a:ext cx="85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US" sz="2000"/>
              <a:t>Top 5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vulnerabilities listed out of </a:t>
            </a:r>
            <a:r>
              <a:rPr lang="en-US" sz="2000"/>
              <a:t>12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2" name="Google Shape;162;g257180944fe_3_15"/>
          <p:cNvGraphicFramePr/>
          <p:nvPr/>
        </p:nvGraphicFramePr>
        <p:xfrm>
          <a:off x="237550" y="14489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{D6E3BF7C-B1E5-4491-B86D-9359337729C1}</a:tableStyleId>
              </a:tblPr>
              <a:tblGrid>
                <a:gridCol w="1100775"/>
                <a:gridCol w="3015950"/>
                <a:gridCol w="3022775"/>
                <a:gridCol w="2291875"/>
              </a:tblGrid>
              <a:tr h="42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Priority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Vulnerability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Impact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Recommendation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782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(CVSS 7.5)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If hash_id and public key is known, it is possible to make fake call.</a:t>
                      </a:r>
                      <a:br>
                        <a:rPr 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>
                          <a:solidFill>
                            <a:srgbClr val="0000FF"/>
                          </a:solidFill>
                        </a:rPr>
                        <a:t>(Spoofing)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Attacker can </a:t>
                      </a:r>
                      <a:r>
                        <a:rPr lang="en-US">
                          <a:solidFill>
                            <a:srgbClr val="0000FF"/>
                          </a:solidFill>
                        </a:rPr>
                        <a:t>make a fake call with hash_id and public_key.</a:t>
                      </a:r>
                      <a:endParaRPr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Check and validate the caller’s IP address.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Compare real IP and IP registered in server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8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(CVSS 7.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en-US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Any call request can be allowed.</a:t>
                      </a:r>
                      <a:br>
                        <a:rPr 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>
                          <a:solidFill>
                            <a:srgbClr val="0000FF"/>
                          </a:solidFill>
                        </a:rPr>
                        <a:t>(Denial of Service)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Attacker can </a:t>
                      </a:r>
                      <a:r>
                        <a:rPr lang="en-US">
                          <a:solidFill>
                            <a:srgbClr val="0000FF"/>
                          </a:solidFill>
                        </a:rPr>
                        <a:t>make a fake call infinitely</a:t>
                      </a:r>
                      <a:endParaRPr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Check and validate the caller’s IP address</a:t>
                      </a:r>
                      <a:br>
                        <a:rPr 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</a:rPr>
                        <a:t>- Limit request count within some duration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58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High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(CVSS 7.5)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Anyone can send the call end request. </a:t>
                      </a:r>
                      <a:r>
                        <a:rPr lang="en-US">
                          <a:solidFill>
                            <a:srgbClr val="0000FF"/>
                          </a:solidFill>
                        </a:rPr>
                        <a:t>(Denial of Service)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Attacker can </a:t>
                      </a:r>
                      <a:r>
                        <a:rPr lang="en-US">
                          <a:solidFill>
                            <a:srgbClr val="0000FF"/>
                          </a:solidFill>
                        </a:rPr>
                        <a:t>make a request call end  infinitely</a:t>
                      </a:r>
                      <a:br>
                        <a:rPr lang="en-US">
                          <a:solidFill>
                            <a:srgbClr val="0000FF"/>
                          </a:solidFill>
                        </a:rPr>
                      </a:br>
                      <a:r>
                        <a:rPr lang="en-US">
                          <a:solidFill>
                            <a:schemeClr val="dk1"/>
                          </a:solidFill>
                        </a:rPr>
                        <a:t>Attacker can make </a:t>
                      </a:r>
                      <a:r>
                        <a:rPr lang="en-US">
                          <a:solidFill>
                            <a:srgbClr val="0000FF"/>
                          </a:solidFill>
                        </a:rPr>
                        <a:t>call end during a call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-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Open video port only call is received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Mid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(CVSS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lang="en-US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en-US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All REST api is exposed.</a:t>
                      </a:r>
                      <a:br>
                        <a:rPr 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>
                          <a:solidFill>
                            <a:srgbClr val="0000FF"/>
                          </a:solidFill>
                        </a:rPr>
                        <a:t>(Information disclosure)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 attacker can </a:t>
                      </a:r>
                      <a:r>
                        <a:rPr lang="en-US">
                          <a:solidFill>
                            <a:srgbClr val="0000FF"/>
                          </a:solidFill>
                        </a:rPr>
                        <a:t>retrieve the personal data via http request</a:t>
                      </a:r>
                      <a:endParaRPr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Remove REST api document page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Low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(CVSS 3.1)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Need </a:t>
                      </a:r>
                      <a:r>
                        <a:rPr lang="en-US">
                          <a:solidFill>
                            <a:srgbClr val="0000FF"/>
                          </a:solidFill>
                        </a:rPr>
                        <a:t>IP address sanitizer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Possible to </a:t>
                      </a:r>
                      <a:r>
                        <a:rPr lang="en-US">
                          <a:solidFill>
                            <a:srgbClr val="0000FF"/>
                          </a:solidFill>
                        </a:rPr>
                        <a:t>log-in with invalid IP address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IP address input validation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63" name="Google Shape;163;g257180944fe_3_15"/>
          <p:cNvSpPr txBox="1"/>
          <p:nvPr/>
        </p:nvSpPr>
        <p:spPr>
          <a:xfrm flipH="1">
            <a:off x="217625" y="2416475"/>
            <a:ext cx="14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Appendix-22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257180944fe_1_23"/>
          <p:cNvGraphicFramePr/>
          <p:nvPr/>
        </p:nvGraphicFramePr>
        <p:xfrm>
          <a:off x="250125" y="10122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{D6E3BF7C-B1E5-4491-B86D-9359337729C1}</a:tableStyleId>
              </a:tblPr>
              <a:tblGrid>
                <a:gridCol w="1977825"/>
                <a:gridCol w="745192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Mitigating Factors</a:t>
                      </a:r>
                      <a:endParaRPr b="1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Descriptions</a:t>
                      </a:r>
                      <a:endParaRPr b="1" u="none" cap="none" strike="noStrike"/>
                    </a:p>
                  </a:txBody>
                  <a:tcPr marT="91425" marB="91425" marR="91425" marL="91425"/>
                </a:tc>
              </a:tr>
              <a:tr h="100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Data Encryption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Video call data should be secured in transit.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Sensitive data should be stored securely.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0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Authentication / Authorization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All users should be authenticated correctly and securely.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Network communications should use TLS or an equivalent encryption protocol.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Each user should only have the capabilities they are explicitly granted permitted to use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11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Secure Coding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Secure coding practices are applied to avoid common security flaws like SQL injection and buffer overflow.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0" name="Google Shape;170;g257180944fe_1_23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1" name="Google Shape;171;g257180944fe_1_23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g257180944fe_1_23"/>
          <p:cNvSpPr txBox="1"/>
          <p:nvPr/>
        </p:nvSpPr>
        <p:spPr>
          <a:xfrm>
            <a:off x="70829" y="75375"/>
            <a:ext cx="97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Constraints - Mitigating Factors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g25726a25e11_0_6"/>
          <p:cNvGraphicFramePr/>
          <p:nvPr/>
        </p:nvGraphicFramePr>
        <p:xfrm>
          <a:off x="247650" y="1018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{D6E3BF7C-B1E5-4491-B86D-9359337729C1}</a:tableStyleId>
              </a:tblPr>
              <a:tblGrid>
                <a:gridCol w="1977825"/>
                <a:gridCol w="7451925"/>
              </a:tblGrid>
              <a:tr h="2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Assumptions</a:t>
                      </a:r>
                      <a:endParaRPr b="1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Descriptions</a:t>
                      </a:r>
                      <a:endParaRPr b="1" u="none" cap="none" strike="noStrike"/>
                    </a:p>
                  </a:txBody>
                  <a:tcPr marT="91425" marB="91425" marR="91425" marL="91425"/>
                </a:tc>
              </a:tr>
              <a:tr h="4586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Cryptography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Crypto APIs used are assumed to be secure.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ex) RAND_bytes()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86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Crypto library providing APIs is assumed to be safe.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ex) OpenSSL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586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Storage Security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Due to hardware constraints, credentials are assumed to be securely stored in trusted location.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81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Credentials are not left in system memory.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92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The inherent stability and security specific to currently used database are not taken into consideration.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" name="Google Shape;179;g25726a25e11_0_6"/>
          <p:cNvSpPr txBox="1"/>
          <p:nvPr>
            <p:ph idx="12" type="sldNum"/>
          </p:nvPr>
        </p:nvSpPr>
        <p:spPr>
          <a:xfrm>
            <a:off x="3793728" y="6520259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" name="Google Shape;180;g25726a25e11_0_6"/>
          <p:cNvCxnSpPr/>
          <p:nvPr/>
        </p:nvCxnSpPr>
        <p:spPr>
          <a:xfrm>
            <a:off x="0" y="687388"/>
            <a:ext cx="990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g25726a25e11_0_6"/>
          <p:cNvSpPr txBox="1"/>
          <p:nvPr/>
        </p:nvSpPr>
        <p:spPr>
          <a:xfrm>
            <a:off x="70829" y="75375"/>
            <a:ext cx="978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Constraints - </a:t>
            </a:r>
            <a:r>
              <a:rPr b="1" lang="en-US" sz="2800">
                <a:solidFill>
                  <a:schemeClr val="dk1"/>
                </a:solidFill>
              </a:rPr>
              <a:t>Assumptions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5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2020-09-24T05:35:32Z</dcterms:created>
  <dc:creator>김상진/책임/전략운영팀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59f345-fd0b-4b4e-aba2-7c7a20c52995_Enabled">
    <vt:lpwstr>true</vt:lpwstr>
  </property>
  <property fmtid="{D5CDD505-2E9C-101B-9397-08002B2CF9AE}" pid="3" name="MSIP_Label_dd59f345-fd0b-4b4e-aba2-7c7a20c52995_SetDate">
    <vt:lpwstr>2023-03-07T01:13:52Z</vt:lpwstr>
  </property>
  <property fmtid="{D5CDD505-2E9C-101B-9397-08002B2CF9AE}" pid="4" name="MSIP_Label_dd59f345-fd0b-4b4e-aba2-7c7a20c52995_Method">
    <vt:lpwstr>Privileged</vt:lpwstr>
  </property>
  <property fmtid="{D5CDD505-2E9C-101B-9397-08002B2CF9AE}" pid="5" name="MSIP_Label_dd59f345-fd0b-4b4e-aba2-7c7a20c52995_Name">
    <vt:lpwstr>General</vt:lpwstr>
  </property>
  <property fmtid="{D5CDD505-2E9C-101B-9397-08002B2CF9AE}" pid="6" name="MSIP_Label_dd59f345-fd0b-4b4e-aba2-7c7a20c52995_SiteId">
    <vt:lpwstr>5069cde4-642a-45c0-8094-d0c2dec10be3</vt:lpwstr>
  </property>
  <property fmtid="{D5CDD505-2E9C-101B-9397-08002B2CF9AE}" pid="7" name="MSIP_Label_dd59f345-fd0b-4b4e-aba2-7c7a20c52995_ActionId">
    <vt:lpwstr>fb2cbeba-f719-40de-a0cd-76b07d88efbc</vt:lpwstr>
  </property>
  <property fmtid="{D5CDD505-2E9C-101B-9397-08002B2CF9AE}" pid="8" name="MSIP_Label_dd59f345-fd0b-4b4e-aba2-7c7a20c52995_ContentBits">
    <vt:lpwstr>0</vt:lpwstr>
  </property>
</Properties>
</file>